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3" r:id="rId1"/>
    <p:sldMasterId id="2147483654" r:id="rId2"/>
    <p:sldMasterId id="2147483655" r:id="rId3"/>
  </p:sldMasterIdLst>
  <p:notesMasterIdLst>
    <p:notesMasterId r:id="rId21"/>
  </p:notesMasterIdLst>
  <p:sldIdLst>
    <p:sldId id="294" r:id="rId4"/>
    <p:sldId id="415" r:id="rId5"/>
    <p:sldId id="414" r:id="rId6"/>
    <p:sldId id="407" r:id="rId7"/>
    <p:sldId id="425" r:id="rId8"/>
    <p:sldId id="452" r:id="rId9"/>
    <p:sldId id="451" r:id="rId10"/>
    <p:sldId id="450" r:id="rId11"/>
    <p:sldId id="453" r:id="rId12"/>
    <p:sldId id="454" r:id="rId13"/>
    <p:sldId id="455" r:id="rId14"/>
    <p:sldId id="440" r:id="rId15"/>
    <p:sldId id="456" r:id="rId16"/>
    <p:sldId id="457" r:id="rId17"/>
    <p:sldId id="458" r:id="rId18"/>
    <p:sldId id="459" r:id="rId19"/>
    <p:sldId id="441" r:id="rId20"/>
  </p:sldIdLst>
  <p:sldSz cx="9144000" cy="6858000" type="screen4x3"/>
  <p:notesSz cx="6997700" cy="92710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CCECFF"/>
    <a:srgbClr val="99CCFF"/>
    <a:srgbClr val="FFFFD1"/>
    <a:srgbClr val="FFCC66"/>
    <a:srgbClr val="0000FF"/>
    <a:srgbClr val="FFFF00"/>
    <a:srgbClr val="CC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autoAdjust="0"/>
    <p:restoredTop sz="94660"/>
  </p:normalViewPr>
  <p:slideViewPr>
    <p:cSldViewPr>
      <p:cViewPr varScale="1">
        <p:scale>
          <a:sx n="107" d="100"/>
          <a:sy n="107" d="100"/>
        </p:scale>
        <p:origin x="-84" y="-15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32125" cy="463550"/>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lvl1pPr eaLnBrk="0" hangingPunct="0">
              <a:defRPr sz="1200">
                <a:latin typeface="Times New Roman" pitchFamily="18" charset="0"/>
              </a:defRPr>
            </a:lvl1pPr>
          </a:lstStyle>
          <a:p>
            <a:pPr>
              <a:defRPr/>
            </a:pPr>
            <a:endParaRPr lang="en-US"/>
          </a:p>
        </p:txBody>
      </p:sp>
      <p:sp>
        <p:nvSpPr>
          <p:cNvPr id="5123" name="Rectangle 3"/>
          <p:cNvSpPr>
            <a:spLocks noGrp="1" noChangeArrowheads="1"/>
          </p:cNvSpPr>
          <p:nvPr>
            <p:ph type="dt" idx="1"/>
          </p:nvPr>
        </p:nvSpPr>
        <p:spPr bwMode="auto">
          <a:xfrm>
            <a:off x="3965575" y="0"/>
            <a:ext cx="3032125" cy="463550"/>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lvl1pPr algn="r" eaLnBrk="0" hangingPunct="0">
              <a:defRPr sz="1200">
                <a:latin typeface="Times New Roman" pitchFamily="18" charset="0"/>
              </a:defRPr>
            </a:lvl1pPr>
          </a:lstStyle>
          <a:p>
            <a:pPr>
              <a:defRPr/>
            </a:pPr>
            <a:endParaRPr lang="en-US"/>
          </a:p>
        </p:txBody>
      </p:sp>
      <p:sp>
        <p:nvSpPr>
          <p:cNvPr id="28676" name="Rectangle 4"/>
          <p:cNvSpPr>
            <a:spLocks noGrp="1" noRot="1" noChangeAspect="1" noChangeArrowheads="1" noTextEdit="1"/>
          </p:cNvSpPr>
          <p:nvPr>
            <p:ph type="sldImg" idx="2"/>
          </p:nvPr>
        </p:nvSpPr>
        <p:spPr bwMode="auto">
          <a:xfrm>
            <a:off x="1181100" y="695325"/>
            <a:ext cx="4635500" cy="3476625"/>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933450" y="4403725"/>
            <a:ext cx="5130800" cy="4171950"/>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807450"/>
            <a:ext cx="3032125" cy="463550"/>
          </a:xfrm>
          <a:prstGeom prst="rect">
            <a:avLst/>
          </a:prstGeom>
          <a:noFill/>
          <a:ln w="9525">
            <a:noFill/>
            <a:miter lim="800000"/>
            <a:headEnd/>
            <a:tailEnd/>
          </a:ln>
          <a:effectLst/>
        </p:spPr>
        <p:txBody>
          <a:bodyPr vert="horz" wrap="square" lIns="92958" tIns="46479" rIns="92958" bIns="46479" numCol="1" anchor="b" anchorCtr="0" compatLnSpc="1">
            <a:prstTxWarp prst="textNoShape">
              <a:avLst/>
            </a:prstTxWarp>
          </a:bodyPr>
          <a:lstStyle>
            <a:lvl1pPr eaLnBrk="0" hangingPunct="0">
              <a:defRPr sz="1200">
                <a:latin typeface="Times New Roman" pitchFamily="18" charset="0"/>
              </a:defRPr>
            </a:lvl1pPr>
          </a:lstStyle>
          <a:p>
            <a:pPr>
              <a:defRPr/>
            </a:pPr>
            <a:endParaRPr lang="en-US"/>
          </a:p>
        </p:txBody>
      </p:sp>
      <p:sp>
        <p:nvSpPr>
          <p:cNvPr id="5127" name="Rectangle 7"/>
          <p:cNvSpPr>
            <a:spLocks noGrp="1" noChangeArrowheads="1"/>
          </p:cNvSpPr>
          <p:nvPr>
            <p:ph type="sldNum" sz="quarter" idx="5"/>
          </p:nvPr>
        </p:nvSpPr>
        <p:spPr bwMode="auto">
          <a:xfrm>
            <a:off x="3965575" y="8807450"/>
            <a:ext cx="3032125" cy="463550"/>
          </a:xfrm>
          <a:prstGeom prst="rect">
            <a:avLst/>
          </a:prstGeom>
          <a:noFill/>
          <a:ln w="9525">
            <a:noFill/>
            <a:miter lim="800000"/>
            <a:headEnd/>
            <a:tailEnd/>
          </a:ln>
          <a:effectLst/>
        </p:spPr>
        <p:txBody>
          <a:bodyPr vert="horz" wrap="square" lIns="92958" tIns="46479" rIns="92958" bIns="46479" numCol="1" anchor="b" anchorCtr="0" compatLnSpc="1">
            <a:prstTxWarp prst="textNoShape">
              <a:avLst/>
            </a:prstTxWarp>
          </a:bodyPr>
          <a:lstStyle>
            <a:lvl1pPr algn="r" eaLnBrk="0" hangingPunct="0">
              <a:defRPr sz="1200">
                <a:latin typeface="Times New Roman" pitchFamily="18" charset="0"/>
              </a:defRPr>
            </a:lvl1pPr>
          </a:lstStyle>
          <a:p>
            <a:pPr>
              <a:defRPr/>
            </a:pPr>
            <a:fld id="{34B74C23-9524-47FA-85FA-A6D6245028E3}"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BF12E0E5-E7E6-4F72-A951-FF79068BE93F}" type="slidenum">
              <a:rPr lang="en-US" smtClean="0"/>
              <a:pPr/>
              <a:t>1</a:t>
            </a:fld>
            <a:endParaRPr lang="en-US" smtClean="0"/>
          </a:p>
        </p:txBody>
      </p:sp>
      <p:sp>
        <p:nvSpPr>
          <p:cNvPr id="29699" name="Rectangle 2"/>
          <p:cNvSpPr>
            <a:spLocks noGrp="1" noRot="1" noChangeAspect="1" noChangeArrowheads="1" noTextEdit="1"/>
          </p:cNvSpPr>
          <p:nvPr>
            <p:ph type="sldImg"/>
          </p:nvPr>
        </p:nvSpPr>
        <p:spPr>
          <a:xfrm>
            <a:off x="1192213" y="692150"/>
            <a:ext cx="4611687" cy="3459163"/>
          </a:xfrm>
          <a:solidFill>
            <a:srgbClr val="FFFFFF"/>
          </a:solidFill>
          <a:ln/>
        </p:spPr>
      </p:sp>
      <p:sp>
        <p:nvSpPr>
          <p:cNvPr id="29700"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E4BB265C-DF07-4B1B-9C7B-77F680E6BAE0}" type="slidenum">
              <a:rPr lang="en-US" smtClean="0"/>
              <a:pPr/>
              <a:t>2</a:t>
            </a:fld>
            <a:endParaRPr lang="en-US" smtClean="0"/>
          </a:p>
        </p:txBody>
      </p:sp>
      <p:sp>
        <p:nvSpPr>
          <p:cNvPr id="30723" name="Rectangle 2"/>
          <p:cNvSpPr>
            <a:spLocks noGrp="1" noRot="1" noChangeAspect="1" noChangeArrowheads="1" noTextEdit="1"/>
          </p:cNvSpPr>
          <p:nvPr>
            <p:ph type="sldImg"/>
          </p:nvPr>
        </p:nvSpPr>
        <p:spPr>
          <a:xfrm>
            <a:off x="1192213" y="692150"/>
            <a:ext cx="4611687" cy="3459163"/>
          </a:xfrm>
          <a:solidFill>
            <a:srgbClr val="FFFFFF"/>
          </a:solidFill>
          <a:ln/>
        </p:spPr>
      </p:sp>
      <p:sp>
        <p:nvSpPr>
          <p:cNvPr id="30724"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8B3CF62-D5BC-4C52-A119-D42C37462B1F}"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47ABC50-2BA8-424B-AA8C-9B8F333362C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63EFC0F-7D0C-4F4B-8AA8-F7DE5E26C9EF}"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94BF37EF-55ED-47CD-BCDE-103A084ADBA0}"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71924E3-E926-487C-9CDE-DF90EF75DF94}"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DEFE638-6525-47AE-A96F-0F2B1C21E6DA}"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42EBAC8-EAFE-4719-8F9D-C03D8AA56753}"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A658AD5-A698-4A46-A84B-F23AAFEA276C}"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2FEB42B-C5F3-4F1E-BDDF-91819C7110C4}"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52F4F13-BC9C-446C-BB3E-8BD46E85EF49}"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39B7D51-0A49-49E9-A9AF-D65ACADB325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1934018-0747-427F-BB04-BD46F50C37F3}"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688AED50-4E65-4D60-B4A2-15505FF967E9}"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48A60BB-C296-4B44-B5E3-15EC0003F734}"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8EC5B35-DFAC-4226-BB6A-C1FC8A6CD55B}"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3829A40-C746-4D59-8ABA-99686C55DEE2}"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8C066A2-A3D1-4C40-B4F0-4FB6C6305797}" type="slidenum">
              <a:rPr lang="en-US"/>
              <a:pPr>
                <a:defRPr/>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99A7424-5DCC-412B-8017-AC3E27184FF3}" type="slidenum">
              <a:rPr lang="en-US"/>
              <a:pPr>
                <a:defRPr/>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42D4317-27C6-4691-900D-33C767FC8D98}" type="slidenum">
              <a:rPr lang="en-US"/>
              <a:pPr>
                <a:defRPr/>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91FC523-0C0D-42BC-AD01-BE8EFD5A1540}" type="slidenum">
              <a:rPr lang="en-US"/>
              <a:pPr>
                <a:defRPr/>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1F7F09C-4DEA-47D6-B840-F302CDA15116}" type="slidenum">
              <a:rPr lang="en-US"/>
              <a:pPr>
                <a:defRPr/>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C4A448A-AA28-4D34-AE21-7D7D580C91C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0DEE9B5-B143-49ED-B0ED-1E0458C78740}" type="slidenum">
              <a:rPr lang="en-US"/>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A16DD34-26C6-49A0-A46A-A9462408D1C1}" type="slidenum">
              <a:rPr lang="en-US"/>
              <a:pPr>
                <a:defRPr/>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346ADF2-A3EC-467C-AE45-C3DDE9CC4E0D}" type="slidenum">
              <a:rPr lang="en-US"/>
              <a:pPr>
                <a:defRPr/>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DBBCAAA-9EDA-422E-817F-2189D3A16B53}" type="slidenum">
              <a:rPr lang="en-US"/>
              <a:pPr>
                <a:defRPr/>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70DBECC-3B9C-4AFB-B716-E371DE94EC67}" type="slidenum">
              <a:rPr lang="en-US"/>
              <a:pPr>
                <a:defRPr/>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0CC20B1-9329-4C1D-9361-1C0B476166D0}" type="slidenum">
              <a:rPr lang="en-US"/>
              <a:pPr>
                <a:defRPr/>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450E4DB-4F67-4633-8525-80B24502D34B}"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F22604E-B067-4402-A7BA-F48D21E6339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FB9F2CF-3BE1-4730-A97B-934D841ED55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82EE1BC-397B-48D5-8D11-4F3B95C55E4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6796E19C-7DCC-4043-9E3E-97078A29111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5D60871-1E7E-4FED-A40F-CBEAE92B9D4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AB12640-18A1-4AFA-A1E1-7335B75C735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877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2877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2877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07F6D353-66E9-4DE7-BEA6-CD89F959355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 id="2147483667" r:id="rId12"/>
    <p:sldLayoutId id="2147483668"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8877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a:latin typeface="Times New Roman" pitchFamily="18" charset="0"/>
              </a:defRPr>
            </a:lvl1pPr>
          </a:lstStyle>
          <a:p>
            <a:pPr>
              <a:defRPr/>
            </a:pPr>
            <a:endParaRPr lang="en-US"/>
          </a:p>
        </p:txBody>
      </p:sp>
      <p:sp>
        <p:nvSpPr>
          <p:cNvPr id="28877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a:latin typeface="Times New Roman" pitchFamily="18" charset="0"/>
              </a:defRPr>
            </a:lvl1pPr>
          </a:lstStyle>
          <a:p>
            <a:pPr>
              <a:defRPr/>
            </a:pPr>
            <a:endParaRPr lang="en-US"/>
          </a:p>
        </p:txBody>
      </p:sp>
      <p:sp>
        <p:nvSpPr>
          <p:cNvPr id="28877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400">
                <a:latin typeface="Times New Roman" pitchFamily="18" charset="0"/>
              </a:defRPr>
            </a:lvl1pPr>
          </a:lstStyle>
          <a:p>
            <a:pPr>
              <a:defRPr/>
            </a:pPr>
            <a:fld id="{7CF74B1C-AA5B-4FC7-8514-369EAF39B97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099"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9184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a:latin typeface="Times New Roman" pitchFamily="18" charset="0"/>
              </a:defRPr>
            </a:lvl1pPr>
          </a:lstStyle>
          <a:p>
            <a:pPr>
              <a:defRPr/>
            </a:pPr>
            <a:endParaRPr lang="en-US"/>
          </a:p>
        </p:txBody>
      </p:sp>
      <p:sp>
        <p:nvSpPr>
          <p:cNvPr id="29184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a:latin typeface="Times New Roman" pitchFamily="18" charset="0"/>
              </a:defRPr>
            </a:lvl1pPr>
          </a:lstStyle>
          <a:p>
            <a:pPr>
              <a:defRPr/>
            </a:pPr>
            <a:endParaRPr lang="en-US"/>
          </a:p>
        </p:txBody>
      </p:sp>
      <p:sp>
        <p:nvSpPr>
          <p:cNvPr id="29184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400">
                <a:latin typeface="Times New Roman" pitchFamily="18" charset="0"/>
              </a:defRPr>
            </a:lvl1pPr>
          </a:lstStyle>
          <a:p>
            <a:pPr>
              <a:defRPr/>
            </a:pPr>
            <a:fld id="{01D34BCB-506D-4A1D-A9EC-9D000366064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0" y="1600200"/>
            <a:ext cx="9144000" cy="2308324"/>
          </a:xfrm>
          <a:prstGeom prst="rect">
            <a:avLst/>
          </a:prstGeom>
          <a:noFill/>
          <a:ln w="9525">
            <a:noFill/>
            <a:miter lim="800000"/>
            <a:headEnd/>
            <a:tailEnd/>
          </a:ln>
        </p:spPr>
        <p:txBody>
          <a:bodyPr>
            <a:spAutoFit/>
          </a:bodyPr>
          <a:lstStyle/>
          <a:p>
            <a:pPr algn="ctr"/>
            <a:r>
              <a:rPr lang="en-US" sz="5400" dirty="0">
                <a:latin typeface="Georgia" pitchFamily="18" charset="0"/>
              </a:rPr>
              <a:t>Stripe Review of Social Sciences in the CGIAR </a:t>
            </a:r>
            <a:endParaRPr lang="en-US" sz="5400" b="1" dirty="0">
              <a:latin typeface="Georgia" pitchFamily="18" charset="0"/>
            </a:endParaRPr>
          </a:p>
          <a:p>
            <a:pPr algn="ctr" eaLnBrk="0" hangingPunct="0"/>
            <a:endParaRPr lang="en-US" sz="3600" b="1" dirty="0">
              <a:solidFill>
                <a:schemeClr val="bg1"/>
              </a:solidFill>
              <a:latin typeface="Georgia" pitchFamily="18" charset="0"/>
            </a:endParaRPr>
          </a:p>
        </p:txBody>
      </p:sp>
      <p:sp>
        <p:nvSpPr>
          <p:cNvPr id="5123" name="Rectangle 6"/>
          <p:cNvSpPr>
            <a:spLocks noChangeArrowheads="1"/>
          </p:cNvSpPr>
          <p:nvPr/>
        </p:nvSpPr>
        <p:spPr bwMode="auto">
          <a:xfrm>
            <a:off x="0" y="4992874"/>
            <a:ext cx="9144000" cy="1865126"/>
          </a:xfrm>
          <a:prstGeom prst="rect">
            <a:avLst/>
          </a:prstGeom>
          <a:noFill/>
          <a:ln w="9525">
            <a:noFill/>
            <a:miter lim="800000"/>
            <a:headEnd/>
            <a:tailEnd/>
          </a:ln>
        </p:spPr>
        <p:txBody>
          <a:bodyPr>
            <a:spAutoFit/>
          </a:bodyPr>
          <a:lstStyle/>
          <a:p>
            <a:pPr algn="ctr" eaLnBrk="0" hangingPunct="0">
              <a:lnSpc>
                <a:spcPct val="80000"/>
              </a:lnSpc>
            </a:pPr>
            <a:r>
              <a:rPr lang="en-US" sz="2400" dirty="0">
                <a:latin typeface="Georgia" pitchFamily="18" charset="0"/>
                <a:cs typeface="Times New Roman" pitchFamily="18" charset="0"/>
              </a:rPr>
              <a:t>Chris </a:t>
            </a:r>
            <a:r>
              <a:rPr lang="en-US" sz="2400" dirty="0" smtClean="0">
                <a:latin typeface="Georgia" pitchFamily="18" charset="0"/>
                <a:cs typeface="Times New Roman" pitchFamily="18" charset="0"/>
              </a:rPr>
              <a:t>Barrett (panel chair)</a:t>
            </a:r>
          </a:p>
          <a:p>
            <a:pPr algn="ctr" eaLnBrk="0" hangingPunct="0">
              <a:lnSpc>
                <a:spcPct val="80000"/>
              </a:lnSpc>
            </a:pPr>
            <a:r>
              <a:rPr lang="en-US" sz="2400" dirty="0" smtClean="0">
                <a:latin typeface="Georgia" pitchFamily="18" charset="0"/>
                <a:cs typeface="Times New Roman" pitchFamily="18" charset="0"/>
              </a:rPr>
              <a:t>Arun  Agrawal</a:t>
            </a:r>
          </a:p>
          <a:p>
            <a:pPr algn="ctr" eaLnBrk="0" hangingPunct="0">
              <a:lnSpc>
                <a:spcPct val="80000"/>
              </a:lnSpc>
            </a:pPr>
            <a:r>
              <a:rPr lang="en-US" sz="2400" dirty="0" smtClean="0">
                <a:latin typeface="Georgia" pitchFamily="18" charset="0"/>
                <a:cs typeface="Times New Roman" pitchFamily="18" charset="0"/>
              </a:rPr>
              <a:t>Oliver Coomes</a:t>
            </a:r>
          </a:p>
          <a:p>
            <a:pPr algn="ctr" eaLnBrk="0" hangingPunct="0">
              <a:lnSpc>
                <a:spcPct val="80000"/>
              </a:lnSpc>
            </a:pPr>
            <a:r>
              <a:rPr lang="en-US" sz="2400" dirty="0" smtClean="0">
                <a:latin typeface="Georgia" pitchFamily="18" charset="0"/>
                <a:cs typeface="Times New Roman" pitchFamily="18" charset="0"/>
              </a:rPr>
              <a:t>Jean-Philippe Platteau</a:t>
            </a:r>
          </a:p>
          <a:p>
            <a:pPr algn="ctr" eaLnBrk="0" hangingPunct="0">
              <a:lnSpc>
                <a:spcPct val="80000"/>
              </a:lnSpc>
            </a:pPr>
            <a:endParaRPr lang="en-US" sz="2400" dirty="0" smtClean="0">
              <a:latin typeface="Georgia" pitchFamily="18" charset="0"/>
              <a:cs typeface="Times New Roman" pitchFamily="18" charset="0"/>
            </a:endParaRPr>
          </a:p>
          <a:p>
            <a:pPr algn="ctr" eaLnBrk="0" hangingPunct="0">
              <a:lnSpc>
                <a:spcPct val="80000"/>
              </a:lnSpc>
            </a:pPr>
            <a:r>
              <a:rPr lang="en-US" sz="2400" dirty="0" smtClean="0">
                <a:latin typeface="Georgia" pitchFamily="18" charset="0"/>
                <a:cs typeface="Times New Roman" pitchFamily="18" charset="0"/>
              </a:rPr>
              <a:t>September 2009</a:t>
            </a:r>
            <a:endParaRPr lang="en-US" sz="2400" dirty="0">
              <a:latin typeface="Georgia" pitchFamily="18" charset="0"/>
              <a:cs typeface="Times New Roman" pitchFamily="18" charset="0"/>
            </a:endParaRPr>
          </a:p>
        </p:txBody>
      </p:sp>
      <p:pic>
        <p:nvPicPr>
          <p:cNvPr id="5124" name="Picture 5" descr="cu_logo_sml_150_ppt"/>
          <p:cNvPicPr>
            <a:picLocks noChangeAspect="1" noChangeArrowheads="1"/>
          </p:cNvPicPr>
          <p:nvPr/>
        </p:nvPicPr>
        <p:blipFill>
          <a:blip r:embed="rId3" cstate="print"/>
          <a:srcRect/>
          <a:stretch>
            <a:fillRect/>
          </a:stretch>
        </p:blipFill>
        <p:spPr bwMode="auto">
          <a:xfrm>
            <a:off x="0" y="0"/>
            <a:ext cx="9144000" cy="981075"/>
          </a:xfrm>
          <a:prstGeom prst="rect">
            <a:avLst/>
          </a:prstGeom>
          <a:noFill/>
          <a:ln w="9525">
            <a:noFill/>
            <a:miter lim="800000"/>
            <a:headEnd/>
            <a:tailEnd/>
          </a:ln>
        </p:spPr>
      </p:pic>
    </p:spTree>
  </p:cSld>
  <p:clrMapOvr>
    <a:masterClrMapping/>
  </p:clrMapOvr>
  <p:transition advClick="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5" descr="cu_logo_sml_150_ppt"/>
          <p:cNvPicPr>
            <a:picLocks noChangeAspect="1" noChangeArrowheads="1"/>
          </p:cNvPicPr>
          <p:nvPr/>
        </p:nvPicPr>
        <p:blipFill>
          <a:blip r:embed="rId2" cstate="print"/>
          <a:srcRect/>
          <a:stretch>
            <a:fillRect/>
          </a:stretch>
        </p:blipFill>
        <p:spPr bwMode="auto">
          <a:xfrm>
            <a:off x="0" y="0"/>
            <a:ext cx="9144000" cy="981075"/>
          </a:xfrm>
          <a:prstGeom prst="rect">
            <a:avLst/>
          </a:prstGeom>
          <a:noFill/>
          <a:ln w="9525">
            <a:noFill/>
            <a:miter lim="800000"/>
            <a:headEnd/>
            <a:tailEnd/>
          </a:ln>
        </p:spPr>
      </p:pic>
      <p:sp>
        <p:nvSpPr>
          <p:cNvPr id="8" name="TextBox 7"/>
          <p:cNvSpPr txBox="1">
            <a:spLocks noChangeArrowheads="1"/>
          </p:cNvSpPr>
          <p:nvPr/>
        </p:nvSpPr>
        <p:spPr bwMode="auto">
          <a:xfrm>
            <a:off x="228600" y="1143000"/>
            <a:ext cx="8686800" cy="6001643"/>
          </a:xfrm>
          <a:prstGeom prst="rect">
            <a:avLst/>
          </a:prstGeom>
          <a:noFill/>
          <a:ln w="9525">
            <a:noFill/>
            <a:miter lim="800000"/>
            <a:headEnd/>
            <a:tailEnd/>
          </a:ln>
        </p:spPr>
        <p:txBody>
          <a:bodyPr wrap="square">
            <a:spAutoFit/>
          </a:bodyPr>
          <a:lstStyle/>
          <a:p>
            <a:r>
              <a:rPr lang="en-US" sz="2400" b="1" u="sng" dirty="0" smtClean="0">
                <a:latin typeface="Georgia" pitchFamily="18" charset="0"/>
              </a:rPr>
              <a:t>Research Quality:</a:t>
            </a:r>
          </a:p>
          <a:p>
            <a:r>
              <a:rPr lang="en-US" sz="2400" dirty="0" smtClean="0">
                <a:latin typeface="Georgia" pitchFamily="18" charset="0"/>
              </a:rPr>
              <a:t>- Insufficient serious research prioritization; much chasing $. </a:t>
            </a:r>
          </a:p>
          <a:p>
            <a:pPr>
              <a:buFontTx/>
              <a:buChar char="-"/>
            </a:pPr>
            <a:endParaRPr lang="en-US" sz="2400" dirty="0" smtClean="0">
              <a:latin typeface="Georgia" pitchFamily="18" charset="0"/>
            </a:endParaRPr>
          </a:p>
          <a:p>
            <a:pPr>
              <a:buFontTx/>
              <a:buChar char="-"/>
            </a:pPr>
            <a:r>
              <a:rPr lang="en-US" sz="2400" dirty="0" smtClean="0">
                <a:latin typeface="Georgia" pitchFamily="18" charset="0"/>
              </a:rPr>
              <a:t> Highly varied.  A few world-class social scientists.  And offset by too frequent poor quality research design and outputs. </a:t>
            </a:r>
          </a:p>
          <a:p>
            <a:pPr>
              <a:buFontTx/>
              <a:buChar char="-"/>
            </a:pPr>
            <a:endParaRPr lang="en-US" sz="2400" dirty="0">
              <a:latin typeface="Georgia" pitchFamily="18" charset="0"/>
            </a:endParaRPr>
          </a:p>
          <a:p>
            <a:pPr>
              <a:buFontTx/>
              <a:buChar char="-"/>
            </a:pPr>
            <a:r>
              <a:rPr lang="en-US" sz="2400" dirty="0" smtClean="0">
                <a:latin typeface="Georgia" pitchFamily="18" charset="0"/>
              </a:rPr>
              <a:t> Too much one-time, special purpose data collection; too little time spent by IRS on design and data collection/cleaning.  Most data not publicly available/useful, missing IPGs.</a:t>
            </a:r>
          </a:p>
          <a:p>
            <a:pPr>
              <a:buFontTx/>
              <a:buChar char="-"/>
            </a:pPr>
            <a:endParaRPr lang="en-US" sz="2400" dirty="0">
              <a:latin typeface="Georgia" pitchFamily="18" charset="0"/>
            </a:endParaRPr>
          </a:p>
          <a:p>
            <a:pPr>
              <a:buFontTx/>
              <a:buChar char="-"/>
            </a:pPr>
            <a:r>
              <a:rPr lang="en-US" sz="2400" dirty="0" smtClean="0">
                <a:latin typeface="Georgia" pitchFamily="18" charset="0"/>
              </a:rPr>
              <a:t> Systematic underinvestment in long-term, high-quality longitudinal data to track changes in rural systems.</a:t>
            </a:r>
          </a:p>
          <a:p>
            <a:pPr>
              <a:buFontTx/>
              <a:buChar char="-"/>
            </a:pPr>
            <a:endParaRPr lang="en-US" sz="2400" dirty="0">
              <a:latin typeface="Georgia" pitchFamily="18" charset="0"/>
            </a:endParaRPr>
          </a:p>
          <a:p>
            <a:pPr>
              <a:buFontTx/>
              <a:buChar char="-"/>
            </a:pPr>
            <a:r>
              <a:rPr lang="en-US" sz="2400" dirty="0" smtClean="0">
                <a:latin typeface="Georgia" pitchFamily="18" charset="0"/>
              </a:rPr>
              <a:t> Only 2 Centers appear to use an Institutional Review Board to ensure research on human subjects meets ethics standards.</a:t>
            </a:r>
            <a:endParaRPr lang="en-US" sz="2400" dirty="0">
              <a:latin typeface="Georgia" pitchFamily="18" charset="0"/>
            </a:endParaRPr>
          </a:p>
          <a:p>
            <a:endParaRPr lang="en-US" sz="2400" dirty="0">
              <a:latin typeface="Georgia" pitchFamily="18" charset="0"/>
            </a:endParaRPr>
          </a:p>
        </p:txBody>
      </p:sp>
      <p:sp>
        <p:nvSpPr>
          <p:cNvPr id="5" name="Title 5"/>
          <p:cNvSpPr txBox="1">
            <a:spLocks/>
          </p:cNvSpPr>
          <p:nvPr/>
        </p:nvSpPr>
        <p:spPr bwMode="auto">
          <a:xfrm>
            <a:off x="4953000" y="0"/>
            <a:ext cx="4191000" cy="990600"/>
          </a:xfrm>
          <a:prstGeom prst="rect">
            <a:avLst/>
          </a:prstGeom>
          <a:noFill/>
          <a:ln w="9525">
            <a:noFill/>
            <a:miter lim="800000"/>
            <a:headEnd/>
            <a:tailEnd/>
          </a:ln>
        </p:spPr>
        <p:txBody>
          <a:bodyPr anchor="ctr"/>
          <a:lstStyle/>
          <a:p>
            <a:pPr eaLnBrk="0" hangingPunct="0">
              <a:defRPr/>
            </a:pPr>
            <a:r>
              <a:rPr lang="en-US" sz="3200" b="1" kern="0" dirty="0" smtClean="0">
                <a:solidFill>
                  <a:schemeClr val="bg1"/>
                </a:solidFill>
                <a:latin typeface="Georgia" pitchFamily="18" charset="0"/>
                <a:ea typeface="+mj-ea"/>
                <a:cs typeface="+mj-cs"/>
              </a:rPr>
              <a:t>Panel Assessment</a:t>
            </a:r>
            <a:endParaRPr lang="en-US" sz="3200" b="1" kern="0" dirty="0">
              <a:solidFill>
                <a:schemeClr val="bg1"/>
              </a:solidFill>
              <a:latin typeface="Georgia" pitchFamily="18" charset="0"/>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5" descr="cu_logo_sml_150_ppt"/>
          <p:cNvPicPr>
            <a:picLocks noChangeAspect="1" noChangeArrowheads="1"/>
          </p:cNvPicPr>
          <p:nvPr/>
        </p:nvPicPr>
        <p:blipFill>
          <a:blip r:embed="rId2" cstate="print"/>
          <a:srcRect/>
          <a:stretch>
            <a:fillRect/>
          </a:stretch>
        </p:blipFill>
        <p:spPr bwMode="auto">
          <a:xfrm>
            <a:off x="0" y="0"/>
            <a:ext cx="9144000" cy="981075"/>
          </a:xfrm>
          <a:prstGeom prst="rect">
            <a:avLst/>
          </a:prstGeom>
          <a:noFill/>
          <a:ln w="9525">
            <a:noFill/>
            <a:miter lim="800000"/>
            <a:headEnd/>
            <a:tailEnd/>
          </a:ln>
        </p:spPr>
      </p:pic>
      <p:sp>
        <p:nvSpPr>
          <p:cNvPr id="8" name="TextBox 7"/>
          <p:cNvSpPr txBox="1">
            <a:spLocks noChangeArrowheads="1"/>
          </p:cNvSpPr>
          <p:nvPr/>
        </p:nvSpPr>
        <p:spPr bwMode="auto">
          <a:xfrm>
            <a:off x="228600" y="1143000"/>
            <a:ext cx="8686800" cy="5632311"/>
          </a:xfrm>
          <a:prstGeom prst="rect">
            <a:avLst/>
          </a:prstGeom>
          <a:noFill/>
          <a:ln w="9525">
            <a:noFill/>
            <a:miter lim="800000"/>
            <a:headEnd/>
            <a:tailEnd/>
          </a:ln>
        </p:spPr>
        <p:txBody>
          <a:bodyPr wrap="square">
            <a:spAutoFit/>
          </a:bodyPr>
          <a:lstStyle/>
          <a:p>
            <a:r>
              <a:rPr lang="en-US" sz="2400" b="1" u="sng" dirty="0" smtClean="0">
                <a:latin typeface="Georgia" pitchFamily="18" charset="0"/>
              </a:rPr>
              <a:t>Research Quality (continued):</a:t>
            </a:r>
          </a:p>
          <a:p>
            <a:pPr>
              <a:buFontTx/>
              <a:buChar char="-"/>
            </a:pPr>
            <a:r>
              <a:rPr lang="en-US" sz="2400" dirty="0" smtClean="0">
                <a:latin typeface="Georgia" pitchFamily="18" charset="0"/>
              </a:rPr>
              <a:t> Big dispersion in output rates and quality:  &gt; 25% of IRS SS had no publications 2005-7 while 15% had &gt;4 articles/year.</a:t>
            </a:r>
          </a:p>
          <a:p>
            <a:pPr>
              <a:buFontTx/>
              <a:buChar char="-"/>
            </a:pPr>
            <a:endParaRPr lang="en-US" sz="2400" dirty="0">
              <a:latin typeface="Georgia" pitchFamily="18" charset="0"/>
            </a:endParaRPr>
          </a:p>
          <a:p>
            <a:pPr>
              <a:buFontTx/>
              <a:buChar char="-"/>
            </a:pPr>
            <a:r>
              <a:rPr lang="en-US" sz="2400" dirty="0" smtClean="0">
                <a:latin typeface="Georgia" pitchFamily="18" charset="0"/>
              </a:rPr>
              <a:t> Little </a:t>
            </a:r>
            <a:r>
              <a:rPr lang="en-US" sz="2400" dirty="0">
                <a:latin typeface="Georgia" pitchFamily="18" charset="0"/>
              </a:rPr>
              <a:t>shared sense </a:t>
            </a:r>
            <a:r>
              <a:rPr lang="en-US" sz="2400" dirty="0" smtClean="0">
                <a:latin typeface="Georgia" pitchFamily="18" charset="0"/>
              </a:rPr>
              <a:t>as </a:t>
            </a:r>
            <a:r>
              <a:rPr lang="en-US" sz="2400" dirty="0">
                <a:latin typeface="Georgia" pitchFamily="18" charset="0"/>
              </a:rPr>
              <a:t>to what constitutes high quality social science research and thus few clear incentives for investing in research quality, as opposed to quantity, and few penalties for generating poor quality outputs. </a:t>
            </a:r>
            <a:endParaRPr lang="en-US" sz="2400" dirty="0" smtClean="0">
              <a:latin typeface="Georgia" pitchFamily="18" charset="0"/>
            </a:endParaRPr>
          </a:p>
          <a:p>
            <a:pPr>
              <a:buFontTx/>
              <a:buChar char="-"/>
            </a:pPr>
            <a:endParaRPr lang="en-US" sz="2400" dirty="0">
              <a:latin typeface="Georgia" pitchFamily="18" charset="0"/>
            </a:endParaRPr>
          </a:p>
          <a:p>
            <a:pPr>
              <a:buFontTx/>
              <a:buChar char="-"/>
            </a:pPr>
            <a:r>
              <a:rPr lang="en-US" sz="2400" dirty="0" smtClean="0">
                <a:latin typeface="Georgia" pitchFamily="18" charset="0"/>
              </a:rPr>
              <a:t> Limited demand for CGIAR published research, as measured by downloads, paper citations  and scientists’ lifetime citations (e.g., Hirsch’s h index).</a:t>
            </a:r>
          </a:p>
          <a:p>
            <a:pPr>
              <a:buFontTx/>
              <a:buChar char="-"/>
            </a:pPr>
            <a:endParaRPr lang="en-US" sz="2400" dirty="0">
              <a:latin typeface="Georgia" pitchFamily="18" charset="0"/>
            </a:endParaRPr>
          </a:p>
          <a:p>
            <a:pPr>
              <a:buFontTx/>
              <a:buChar char="-"/>
            </a:pPr>
            <a:r>
              <a:rPr lang="en-US" sz="2400" dirty="0" smtClean="0">
                <a:latin typeface="Georgia" pitchFamily="18" charset="0"/>
              </a:rPr>
              <a:t>Quality of 216 “best publications” highly uneven.</a:t>
            </a:r>
            <a:endParaRPr lang="en-US" sz="2400" dirty="0">
              <a:latin typeface="Georgia" pitchFamily="18" charset="0"/>
            </a:endParaRPr>
          </a:p>
          <a:p>
            <a:pPr>
              <a:buFontTx/>
              <a:buChar char="-"/>
            </a:pPr>
            <a:endParaRPr lang="en-US" sz="2400" dirty="0">
              <a:latin typeface="Georgia" pitchFamily="18" charset="0"/>
            </a:endParaRPr>
          </a:p>
        </p:txBody>
      </p:sp>
      <p:sp>
        <p:nvSpPr>
          <p:cNvPr id="5" name="Title 5"/>
          <p:cNvSpPr txBox="1">
            <a:spLocks/>
          </p:cNvSpPr>
          <p:nvPr/>
        </p:nvSpPr>
        <p:spPr bwMode="auto">
          <a:xfrm>
            <a:off x="4953000" y="0"/>
            <a:ext cx="4191000" cy="990600"/>
          </a:xfrm>
          <a:prstGeom prst="rect">
            <a:avLst/>
          </a:prstGeom>
          <a:noFill/>
          <a:ln w="9525">
            <a:noFill/>
            <a:miter lim="800000"/>
            <a:headEnd/>
            <a:tailEnd/>
          </a:ln>
        </p:spPr>
        <p:txBody>
          <a:bodyPr anchor="ctr"/>
          <a:lstStyle/>
          <a:p>
            <a:pPr eaLnBrk="0" hangingPunct="0">
              <a:defRPr/>
            </a:pPr>
            <a:r>
              <a:rPr lang="en-US" sz="3200" b="1" kern="0" dirty="0" smtClean="0">
                <a:solidFill>
                  <a:schemeClr val="bg1"/>
                </a:solidFill>
                <a:latin typeface="Georgia" pitchFamily="18" charset="0"/>
                <a:ea typeface="+mj-ea"/>
                <a:cs typeface="+mj-cs"/>
              </a:rPr>
              <a:t>Panel Assessment</a:t>
            </a:r>
            <a:endParaRPr lang="en-US" sz="3200" b="1" kern="0" dirty="0">
              <a:solidFill>
                <a:schemeClr val="bg1"/>
              </a:solidFill>
              <a:latin typeface="Georgia" pitchFamily="18" charset="0"/>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0" y="0"/>
            <a:ext cx="9144000" cy="1362075"/>
          </a:xfrm>
        </p:spPr>
        <p:txBody>
          <a:bodyPr/>
          <a:lstStyle/>
          <a:p>
            <a:r>
              <a:rPr lang="en-US" cap="none" smtClean="0">
                <a:latin typeface="Georgia" pitchFamily="18" charset="0"/>
              </a:rPr>
              <a:t>Global + local (“Glocal”) Solutions</a:t>
            </a:r>
          </a:p>
        </p:txBody>
      </p:sp>
      <p:pic>
        <p:nvPicPr>
          <p:cNvPr id="26627" name="Picture 5" descr="cu_logo_sml_150_ppt"/>
          <p:cNvPicPr>
            <a:picLocks noChangeAspect="1" noChangeArrowheads="1"/>
          </p:cNvPicPr>
          <p:nvPr/>
        </p:nvPicPr>
        <p:blipFill>
          <a:blip r:embed="rId2" cstate="print"/>
          <a:srcRect/>
          <a:stretch>
            <a:fillRect/>
          </a:stretch>
        </p:blipFill>
        <p:spPr bwMode="auto">
          <a:xfrm>
            <a:off x="0" y="0"/>
            <a:ext cx="9144000" cy="981075"/>
          </a:xfrm>
          <a:prstGeom prst="rect">
            <a:avLst/>
          </a:prstGeom>
          <a:noFill/>
          <a:ln w="9525">
            <a:noFill/>
            <a:miter lim="800000"/>
            <a:headEnd/>
            <a:tailEnd/>
          </a:ln>
        </p:spPr>
      </p:pic>
      <p:sp>
        <p:nvSpPr>
          <p:cNvPr id="11" name="Title 5"/>
          <p:cNvSpPr txBox="1">
            <a:spLocks/>
          </p:cNvSpPr>
          <p:nvPr/>
        </p:nvSpPr>
        <p:spPr bwMode="auto">
          <a:xfrm>
            <a:off x="5181600" y="0"/>
            <a:ext cx="3962400" cy="990600"/>
          </a:xfrm>
          <a:prstGeom prst="rect">
            <a:avLst/>
          </a:prstGeom>
          <a:noFill/>
          <a:ln w="9525">
            <a:noFill/>
            <a:miter lim="800000"/>
            <a:headEnd/>
            <a:tailEnd/>
          </a:ln>
        </p:spPr>
        <p:txBody>
          <a:bodyPr anchor="ctr"/>
          <a:lstStyle/>
          <a:p>
            <a:pPr eaLnBrk="0" hangingPunct="0">
              <a:defRPr/>
            </a:pPr>
            <a:r>
              <a:rPr lang="en-US" sz="3000" b="1" kern="0" dirty="0" smtClean="0">
                <a:solidFill>
                  <a:schemeClr val="bg1"/>
                </a:solidFill>
                <a:latin typeface="Georgia" pitchFamily="18" charset="0"/>
                <a:ea typeface="+mj-ea"/>
                <a:cs typeface="+mj-cs"/>
              </a:rPr>
              <a:t>Recommendations</a:t>
            </a:r>
            <a:endParaRPr lang="en-US" sz="3000" b="1" kern="0" dirty="0">
              <a:solidFill>
                <a:schemeClr val="bg1"/>
              </a:solidFill>
              <a:latin typeface="Georgia" pitchFamily="18" charset="0"/>
              <a:ea typeface="+mj-ea"/>
              <a:cs typeface="+mj-cs"/>
            </a:endParaRPr>
          </a:p>
        </p:txBody>
      </p:sp>
      <p:sp>
        <p:nvSpPr>
          <p:cNvPr id="26629" name="TextBox 11"/>
          <p:cNvSpPr txBox="1">
            <a:spLocks noChangeArrowheads="1"/>
          </p:cNvSpPr>
          <p:nvPr/>
        </p:nvSpPr>
        <p:spPr bwMode="auto">
          <a:xfrm>
            <a:off x="228600" y="990600"/>
            <a:ext cx="8305800" cy="4893647"/>
          </a:xfrm>
          <a:prstGeom prst="rect">
            <a:avLst/>
          </a:prstGeom>
          <a:noFill/>
          <a:ln w="9525">
            <a:noFill/>
            <a:miter lim="800000"/>
            <a:headEnd/>
            <a:tailEnd/>
          </a:ln>
        </p:spPr>
        <p:txBody>
          <a:bodyPr wrap="square">
            <a:spAutoFit/>
          </a:bodyPr>
          <a:lstStyle/>
          <a:p>
            <a:r>
              <a:rPr lang="en-US" sz="2400" b="1" u="sng" dirty="0">
                <a:latin typeface="Georgia" pitchFamily="18" charset="0"/>
              </a:rPr>
              <a:t>Recommendation </a:t>
            </a:r>
            <a:r>
              <a:rPr lang="en-US" sz="2400" b="1" u="sng" dirty="0" smtClean="0">
                <a:latin typeface="Georgia" pitchFamily="18" charset="0"/>
              </a:rPr>
              <a:t>1:</a:t>
            </a:r>
          </a:p>
          <a:p>
            <a:r>
              <a:rPr lang="en-US" sz="2400" b="1" u="sng" dirty="0" smtClean="0">
                <a:latin typeface="Georgia" pitchFamily="18" charset="0"/>
              </a:rPr>
              <a:t>Undertake </a:t>
            </a:r>
            <a:r>
              <a:rPr lang="en-US" sz="2400" b="1" u="sng" dirty="0">
                <a:latin typeface="Georgia" pitchFamily="18" charset="0"/>
              </a:rPr>
              <a:t>essential management </a:t>
            </a:r>
            <a:r>
              <a:rPr lang="en-US" sz="2400" b="1" u="sng" dirty="0" smtClean="0">
                <a:latin typeface="Georgia" pitchFamily="18" charset="0"/>
              </a:rPr>
              <a:t>reforms</a:t>
            </a:r>
          </a:p>
          <a:p>
            <a:endParaRPr lang="en-US" sz="2400" dirty="0">
              <a:latin typeface="Georgia" pitchFamily="18" charset="0"/>
            </a:endParaRPr>
          </a:p>
          <a:p>
            <a:r>
              <a:rPr lang="en-US" sz="2400" dirty="0" smtClean="0">
                <a:latin typeface="Georgia" pitchFamily="18" charset="0"/>
              </a:rPr>
              <a:t>1a</a:t>
            </a:r>
            <a:r>
              <a:rPr lang="en-US" sz="2400" dirty="0">
                <a:latin typeface="Georgia" pitchFamily="18" charset="0"/>
              </a:rPr>
              <a:t>) Resolve the mismatch between the business model and </a:t>
            </a:r>
            <a:endParaRPr lang="en-US" sz="2400" dirty="0" smtClean="0">
              <a:latin typeface="Georgia" pitchFamily="18" charset="0"/>
            </a:endParaRPr>
          </a:p>
          <a:p>
            <a:r>
              <a:rPr lang="en-US" sz="2400" dirty="0">
                <a:latin typeface="Georgia" pitchFamily="18" charset="0"/>
              </a:rPr>
              <a:t>	</a:t>
            </a:r>
            <a:r>
              <a:rPr lang="en-US" sz="2400" dirty="0" smtClean="0">
                <a:latin typeface="Georgia" pitchFamily="18" charset="0"/>
              </a:rPr>
              <a:t>staffing </a:t>
            </a:r>
            <a:r>
              <a:rPr lang="en-US" sz="2400" dirty="0">
                <a:latin typeface="Georgia" pitchFamily="18" charset="0"/>
              </a:rPr>
              <a:t>patterns</a:t>
            </a:r>
          </a:p>
          <a:p>
            <a:r>
              <a:rPr lang="en-US" sz="2400" dirty="0">
                <a:latin typeface="Georgia" pitchFamily="18" charset="0"/>
              </a:rPr>
              <a:t>1b) Realign management incentives</a:t>
            </a:r>
          </a:p>
          <a:p>
            <a:r>
              <a:rPr lang="en-US" sz="2400" dirty="0">
                <a:latin typeface="Georgia" pitchFamily="18" charset="0"/>
              </a:rPr>
              <a:t>1c) Improve leadership selection </a:t>
            </a:r>
          </a:p>
          <a:p>
            <a:r>
              <a:rPr lang="en-US" sz="2400" dirty="0">
                <a:latin typeface="Georgia" pitchFamily="18" charset="0"/>
              </a:rPr>
              <a:t>1d) Tighten the focus on comparative advantage</a:t>
            </a:r>
          </a:p>
          <a:p>
            <a:r>
              <a:rPr lang="en-US" sz="2400" dirty="0">
                <a:latin typeface="Georgia" pitchFamily="18" charset="0"/>
              </a:rPr>
              <a:t>1e) Focus on impact but end the impact measurement </a:t>
            </a:r>
            <a:endParaRPr lang="en-US" sz="2400" dirty="0" smtClean="0">
              <a:latin typeface="Georgia" pitchFamily="18" charset="0"/>
            </a:endParaRPr>
          </a:p>
          <a:p>
            <a:r>
              <a:rPr lang="en-US" sz="2400" dirty="0">
                <a:latin typeface="Georgia" pitchFamily="18" charset="0"/>
              </a:rPr>
              <a:t>	</a:t>
            </a:r>
            <a:r>
              <a:rPr lang="en-US" sz="2400" dirty="0" smtClean="0">
                <a:latin typeface="Georgia" pitchFamily="18" charset="0"/>
              </a:rPr>
              <a:t>obsession</a:t>
            </a:r>
            <a:endParaRPr lang="en-US" sz="2400" dirty="0">
              <a:latin typeface="Georgia" pitchFamily="18" charset="0"/>
            </a:endParaRPr>
          </a:p>
          <a:p>
            <a:r>
              <a:rPr lang="en-US" sz="2400" dirty="0">
                <a:latin typeface="Georgia" pitchFamily="18" charset="0"/>
              </a:rPr>
              <a:t>1f)  Mainstream gender equity as a basic axiom of CGIAR </a:t>
            </a:r>
            <a:endParaRPr lang="en-US" sz="2400" dirty="0" smtClean="0">
              <a:latin typeface="Georgia" pitchFamily="18" charset="0"/>
            </a:endParaRPr>
          </a:p>
          <a:p>
            <a:r>
              <a:rPr lang="en-US" sz="2400" dirty="0">
                <a:latin typeface="Georgia" pitchFamily="18" charset="0"/>
              </a:rPr>
              <a:t>	</a:t>
            </a:r>
            <a:r>
              <a:rPr lang="en-US" sz="2400" dirty="0" smtClean="0">
                <a:latin typeface="Georgia" pitchFamily="18" charset="0"/>
              </a:rPr>
              <a:t>research</a:t>
            </a:r>
            <a:endParaRPr lang="en-US" sz="2400" dirty="0">
              <a:latin typeface="Georgia" pitchFamily="18" charset="0"/>
            </a:endParaRPr>
          </a:p>
          <a:p>
            <a:r>
              <a:rPr lang="en-US" sz="2400" dirty="0">
                <a:latin typeface="Georgia" pitchFamily="18" charset="0"/>
              </a:rPr>
              <a:t>1g) Require full indirect cost recovery</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0" y="0"/>
            <a:ext cx="9144000" cy="1362075"/>
          </a:xfrm>
        </p:spPr>
        <p:txBody>
          <a:bodyPr/>
          <a:lstStyle/>
          <a:p>
            <a:r>
              <a:rPr lang="en-US" cap="none" smtClean="0">
                <a:latin typeface="Georgia" pitchFamily="18" charset="0"/>
              </a:rPr>
              <a:t>Global + local (“Glocal”) Solutions</a:t>
            </a:r>
          </a:p>
        </p:txBody>
      </p:sp>
      <p:pic>
        <p:nvPicPr>
          <p:cNvPr id="26627" name="Picture 5" descr="cu_logo_sml_150_ppt"/>
          <p:cNvPicPr>
            <a:picLocks noChangeAspect="1" noChangeArrowheads="1"/>
          </p:cNvPicPr>
          <p:nvPr/>
        </p:nvPicPr>
        <p:blipFill>
          <a:blip r:embed="rId2" cstate="print"/>
          <a:srcRect/>
          <a:stretch>
            <a:fillRect/>
          </a:stretch>
        </p:blipFill>
        <p:spPr bwMode="auto">
          <a:xfrm>
            <a:off x="0" y="0"/>
            <a:ext cx="9144000" cy="981075"/>
          </a:xfrm>
          <a:prstGeom prst="rect">
            <a:avLst/>
          </a:prstGeom>
          <a:noFill/>
          <a:ln w="9525">
            <a:noFill/>
            <a:miter lim="800000"/>
            <a:headEnd/>
            <a:tailEnd/>
          </a:ln>
        </p:spPr>
      </p:pic>
      <p:sp>
        <p:nvSpPr>
          <p:cNvPr id="11" name="Title 5"/>
          <p:cNvSpPr txBox="1">
            <a:spLocks/>
          </p:cNvSpPr>
          <p:nvPr/>
        </p:nvSpPr>
        <p:spPr bwMode="auto">
          <a:xfrm>
            <a:off x="5181600" y="0"/>
            <a:ext cx="3962400" cy="990600"/>
          </a:xfrm>
          <a:prstGeom prst="rect">
            <a:avLst/>
          </a:prstGeom>
          <a:noFill/>
          <a:ln w="9525">
            <a:noFill/>
            <a:miter lim="800000"/>
            <a:headEnd/>
            <a:tailEnd/>
          </a:ln>
        </p:spPr>
        <p:txBody>
          <a:bodyPr anchor="ctr"/>
          <a:lstStyle/>
          <a:p>
            <a:pPr eaLnBrk="0" hangingPunct="0">
              <a:defRPr/>
            </a:pPr>
            <a:r>
              <a:rPr lang="en-US" sz="3000" b="1" kern="0" dirty="0" smtClean="0">
                <a:solidFill>
                  <a:schemeClr val="bg1"/>
                </a:solidFill>
                <a:latin typeface="Georgia" pitchFamily="18" charset="0"/>
                <a:ea typeface="+mj-ea"/>
                <a:cs typeface="+mj-cs"/>
              </a:rPr>
              <a:t>Recommendations</a:t>
            </a:r>
            <a:endParaRPr lang="en-US" sz="3000" b="1" kern="0" dirty="0">
              <a:solidFill>
                <a:schemeClr val="bg1"/>
              </a:solidFill>
              <a:latin typeface="Georgia" pitchFamily="18" charset="0"/>
              <a:ea typeface="+mj-ea"/>
              <a:cs typeface="+mj-cs"/>
            </a:endParaRPr>
          </a:p>
        </p:txBody>
      </p:sp>
      <p:sp>
        <p:nvSpPr>
          <p:cNvPr id="26629" name="TextBox 11"/>
          <p:cNvSpPr txBox="1">
            <a:spLocks noChangeArrowheads="1"/>
          </p:cNvSpPr>
          <p:nvPr/>
        </p:nvSpPr>
        <p:spPr bwMode="auto">
          <a:xfrm>
            <a:off x="228600" y="990600"/>
            <a:ext cx="8305800" cy="4154984"/>
          </a:xfrm>
          <a:prstGeom prst="rect">
            <a:avLst/>
          </a:prstGeom>
          <a:noFill/>
          <a:ln w="9525">
            <a:noFill/>
            <a:miter lim="800000"/>
            <a:headEnd/>
            <a:tailEnd/>
          </a:ln>
        </p:spPr>
        <p:txBody>
          <a:bodyPr wrap="square">
            <a:spAutoFit/>
          </a:bodyPr>
          <a:lstStyle/>
          <a:p>
            <a:r>
              <a:rPr lang="en-US" sz="2400" b="1" u="sng" dirty="0">
                <a:latin typeface="Georgia" pitchFamily="18" charset="0"/>
              </a:rPr>
              <a:t>Recommendation </a:t>
            </a:r>
            <a:r>
              <a:rPr lang="en-US" sz="2400" b="1" u="sng" dirty="0" smtClean="0">
                <a:latin typeface="Georgia" pitchFamily="18" charset="0"/>
              </a:rPr>
              <a:t>2:</a:t>
            </a:r>
          </a:p>
          <a:p>
            <a:r>
              <a:rPr lang="en-US" sz="2400" b="1" u="sng" dirty="0" smtClean="0">
                <a:latin typeface="Georgia" pitchFamily="18" charset="0"/>
              </a:rPr>
              <a:t>Re-organize </a:t>
            </a:r>
            <a:r>
              <a:rPr lang="en-US" sz="2400" b="1" u="sng" dirty="0">
                <a:latin typeface="Georgia" pitchFamily="18" charset="0"/>
              </a:rPr>
              <a:t>and re-focus CGIAR Social Science</a:t>
            </a:r>
            <a:endParaRPr lang="en-US" sz="2400" dirty="0">
              <a:latin typeface="Georgia" pitchFamily="18" charset="0"/>
            </a:endParaRPr>
          </a:p>
          <a:p>
            <a:endParaRPr lang="en-US" sz="2400" dirty="0" smtClean="0">
              <a:latin typeface="Georgia" pitchFamily="18" charset="0"/>
            </a:endParaRPr>
          </a:p>
          <a:p>
            <a:r>
              <a:rPr lang="en-US" sz="2400" dirty="0" smtClean="0">
                <a:latin typeface="Georgia" pitchFamily="18" charset="0"/>
              </a:rPr>
              <a:t>2a</a:t>
            </a:r>
            <a:r>
              <a:rPr lang="en-US" sz="2400" dirty="0">
                <a:latin typeface="Georgia" pitchFamily="18" charset="0"/>
              </a:rPr>
              <a:t>) Restore longer-term partnerships, especially upstream </a:t>
            </a:r>
          </a:p>
          <a:p>
            <a:r>
              <a:rPr lang="en-US" sz="2400" dirty="0">
                <a:latin typeface="Georgia" pitchFamily="18" charset="0"/>
              </a:rPr>
              <a:t>2b) Focus training and capacity building on research </a:t>
            </a:r>
            <a:endParaRPr lang="en-US" sz="2400" dirty="0" smtClean="0">
              <a:latin typeface="Georgia" pitchFamily="18" charset="0"/>
            </a:endParaRPr>
          </a:p>
          <a:p>
            <a:r>
              <a:rPr lang="en-US" sz="2400" dirty="0">
                <a:latin typeface="Georgia" pitchFamily="18" charset="0"/>
              </a:rPr>
              <a:t>	</a:t>
            </a:r>
            <a:r>
              <a:rPr lang="en-US" sz="2400" dirty="0" smtClean="0">
                <a:latin typeface="Georgia" pitchFamily="18" charset="0"/>
              </a:rPr>
              <a:t>mentoring</a:t>
            </a:r>
            <a:endParaRPr lang="en-US" sz="2400" dirty="0">
              <a:latin typeface="Georgia" pitchFamily="18" charset="0"/>
            </a:endParaRPr>
          </a:p>
          <a:p>
            <a:r>
              <a:rPr lang="en-US" sz="2400" dirty="0">
                <a:latin typeface="Georgia" pitchFamily="18" charset="0"/>
              </a:rPr>
              <a:t>2c) Organize a Regional Systems Analysis Mega-Program</a:t>
            </a:r>
          </a:p>
          <a:p>
            <a:r>
              <a:rPr lang="en-US" sz="2400" dirty="0">
                <a:latin typeface="Georgia" pitchFamily="18" charset="0"/>
              </a:rPr>
              <a:t>2d) Organize a Mega-Program on Stimulating and </a:t>
            </a:r>
            <a:endParaRPr lang="en-US" sz="2400" dirty="0" smtClean="0">
              <a:latin typeface="Georgia" pitchFamily="18" charset="0"/>
            </a:endParaRPr>
          </a:p>
          <a:p>
            <a:r>
              <a:rPr lang="en-US" sz="2400" dirty="0">
                <a:latin typeface="Georgia" pitchFamily="18" charset="0"/>
              </a:rPr>
              <a:t>	</a:t>
            </a:r>
            <a:r>
              <a:rPr lang="en-US" sz="2400" dirty="0" smtClean="0">
                <a:latin typeface="Georgia" pitchFamily="18" charset="0"/>
              </a:rPr>
              <a:t>Evaluating </a:t>
            </a:r>
            <a:r>
              <a:rPr lang="en-US" sz="2400" dirty="0">
                <a:latin typeface="Georgia" pitchFamily="18" charset="0"/>
              </a:rPr>
              <a:t>Innovations </a:t>
            </a:r>
          </a:p>
          <a:p>
            <a:r>
              <a:rPr lang="en-US" sz="2400" dirty="0">
                <a:latin typeface="Georgia" pitchFamily="18" charset="0"/>
              </a:rPr>
              <a:t>2e) Shrink unproductive social science units</a:t>
            </a:r>
          </a:p>
          <a:p>
            <a:endParaRPr lang="en-US" sz="2400" dirty="0">
              <a:latin typeface="Georgia"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0" y="0"/>
            <a:ext cx="9144000" cy="1362075"/>
          </a:xfrm>
        </p:spPr>
        <p:txBody>
          <a:bodyPr/>
          <a:lstStyle/>
          <a:p>
            <a:r>
              <a:rPr lang="en-US" cap="none" smtClean="0">
                <a:latin typeface="Georgia" pitchFamily="18" charset="0"/>
              </a:rPr>
              <a:t>Global + local (“Glocal”) Solutions</a:t>
            </a:r>
          </a:p>
        </p:txBody>
      </p:sp>
      <p:pic>
        <p:nvPicPr>
          <p:cNvPr id="26627" name="Picture 5" descr="cu_logo_sml_150_ppt"/>
          <p:cNvPicPr>
            <a:picLocks noChangeAspect="1" noChangeArrowheads="1"/>
          </p:cNvPicPr>
          <p:nvPr/>
        </p:nvPicPr>
        <p:blipFill>
          <a:blip r:embed="rId2" cstate="print"/>
          <a:srcRect/>
          <a:stretch>
            <a:fillRect/>
          </a:stretch>
        </p:blipFill>
        <p:spPr bwMode="auto">
          <a:xfrm>
            <a:off x="0" y="0"/>
            <a:ext cx="9144000" cy="981075"/>
          </a:xfrm>
          <a:prstGeom prst="rect">
            <a:avLst/>
          </a:prstGeom>
          <a:noFill/>
          <a:ln w="9525">
            <a:noFill/>
            <a:miter lim="800000"/>
            <a:headEnd/>
            <a:tailEnd/>
          </a:ln>
        </p:spPr>
      </p:pic>
      <p:sp>
        <p:nvSpPr>
          <p:cNvPr id="11" name="Title 5"/>
          <p:cNvSpPr txBox="1">
            <a:spLocks/>
          </p:cNvSpPr>
          <p:nvPr/>
        </p:nvSpPr>
        <p:spPr bwMode="auto">
          <a:xfrm>
            <a:off x="5181600" y="0"/>
            <a:ext cx="3962400" cy="990600"/>
          </a:xfrm>
          <a:prstGeom prst="rect">
            <a:avLst/>
          </a:prstGeom>
          <a:noFill/>
          <a:ln w="9525">
            <a:noFill/>
            <a:miter lim="800000"/>
            <a:headEnd/>
            <a:tailEnd/>
          </a:ln>
        </p:spPr>
        <p:txBody>
          <a:bodyPr anchor="ctr"/>
          <a:lstStyle/>
          <a:p>
            <a:pPr eaLnBrk="0" hangingPunct="0">
              <a:defRPr/>
            </a:pPr>
            <a:r>
              <a:rPr lang="en-US" sz="3000" b="1" kern="0" dirty="0" smtClean="0">
                <a:solidFill>
                  <a:schemeClr val="bg1"/>
                </a:solidFill>
                <a:latin typeface="Georgia" pitchFamily="18" charset="0"/>
                <a:ea typeface="+mj-ea"/>
                <a:cs typeface="+mj-cs"/>
              </a:rPr>
              <a:t>Recommendations</a:t>
            </a:r>
            <a:endParaRPr lang="en-US" sz="3000" b="1" kern="0" dirty="0">
              <a:solidFill>
                <a:schemeClr val="bg1"/>
              </a:solidFill>
              <a:latin typeface="Georgia" pitchFamily="18" charset="0"/>
              <a:ea typeface="+mj-ea"/>
              <a:cs typeface="+mj-cs"/>
            </a:endParaRPr>
          </a:p>
        </p:txBody>
      </p:sp>
      <p:sp>
        <p:nvSpPr>
          <p:cNvPr id="26629" name="TextBox 11"/>
          <p:cNvSpPr txBox="1">
            <a:spLocks noChangeArrowheads="1"/>
          </p:cNvSpPr>
          <p:nvPr/>
        </p:nvSpPr>
        <p:spPr bwMode="auto">
          <a:xfrm>
            <a:off x="228600" y="990600"/>
            <a:ext cx="8915400" cy="3046988"/>
          </a:xfrm>
          <a:prstGeom prst="rect">
            <a:avLst/>
          </a:prstGeom>
          <a:noFill/>
          <a:ln w="9525">
            <a:noFill/>
            <a:miter lim="800000"/>
            <a:headEnd/>
            <a:tailEnd/>
          </a:ln>
        </p:spPr>
        <p:txBody>
          <a:bodyPr wrap="square">
            <a:spAutoFit/>
          </a:bodyPr>
          <a:lstStyle/>
          <a:p>
            <a:r>
              <a:rPr lang="en-US" sz="2400" b="1" u="sng" dirty="0">
                <a:latin typeface="Georgia" pitchFamily="18" charset="0"/>
              </a:rPr>
              <a:t>Recommendation </a:t>
            </a:r>
            <a:r>
              <a:rPr lang="en-US" sz="2400" b="1" u="sng" dirty="0" smtClean="0">
                <a:latin typeface="Georgia" pitchFamily="18" charset="0"/>
              </a:rPr>
              <a:t>3:</a:t>
            </a:r>
          </a:p>
          <a:p>
            <a:r>
              <a:rPr lang="en-US" sz="2400" b="1" u="sng" dirty="0" smtClean="0">
                <a:latin typeface="Georgia" pitchFamily="18" charset="0"/>
              </a:rPr>
              <a:t>Update </a:t>
            </a:r>
            <a:r>
              <a:rPr lang="en-US" sz="2400" b="1" u="sng" dirty="0">
                <a:latin typeface="Georgia" pitchFamily="18" charset="0"/>
              </a:rPr>
              <a:t>social science personnel management practices</a:t>
            </a:r>
            <a:endParaRPr lang="en-US" sz="2400" dirty="0">
              <a:latin typeface="Georgia" pitchFamily="18" charset="0"/>
            </a:endParaRPr>
          </a:p>
          <a:p>
            <a:endParaRPr lang="en-US" sz="2400" dirty="0" smtClean="0">
              <a:latin typeface="Georgia" pitchFamily="18" charset="0"/>
            </a:endParaRPr>
          </a:p>
          <a:p>
            <a:r>
              <a:rPr lang="en-US" sz="2400" dirty="0" smtClean="0">
                <a:latin typeface="Georgia" pitchFamily="18" charset="0"/>
              </a:rPr>
              <a:t>3a</a:t>
            </a:r>
            <a:r>
              <a:rPr lang="en-US" sz="2400" dirty="0">
                <a:latin typeface="Georgia" pitchFamily="18" charset="0"/>
              </a:rPr>
              <a:t>) Introduce a CGIAR Young Scientists Program </a:t>
            </a:r>
          </a:p>
          <a:p>
            <a:r>
              <a:rPr lang="en-US" sz="2400" dirty="0">
                <a:latin typeface="Georgia" pitchFamily="18" charset="0"/>
              </a:rPr>
              <a:t>3b) Increase entry-level compensation packages</a:t>
            </a:r>
          </a:p>
          <a:p>
            <a:r>
              <a:rPr lang="en-US" sz="2400" dirty="0">
                <a:latin typeface="Georgia" pitchFamily="18" charset="0"/>
              </a:rPr>
              <a:t>3c) Establish a clear research career track for social scientists</a:t>
            </a:r>
          </a:p>
          <a:p>
            <a:r>
              <a:rPr lang="en-US" sz="2400" dirty="0">
                <a:latin typeface="Georgia" pitchFamily="18" charset="0"/>
              </a:rPr>
              <a:t>3d) Restore competitive travel and sabbatical programs</a:t>
            </a:r>
          </a:p>
          <a:p>
            <a:r>
              <a:rPr lang="en-US" sz="2400" dirty="0">
                <a:latin typeface="Georgia" pitchFamily="18" charset="0"/>
              </a:rPr>
              <a:t>3e) Employ modern human resources management practices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0" y="0"/>
            <a:ext cx="9144000" cy="1362075"/>
          </a:xfrm>
        </p:spPr>
        <p:txBody>
          <a:bodyPr/>
          <a:lstStyle/>
          <a:p>
            <a:r>
              <a:rPr lang="en-US" cap="none" smtClean="0">
                <a:latin typeface="Georgia" pitchFamily="18" charset="0"/>
              </a:rPr>
              <a:t>Global + local (“Glocal”) Solutions</a:t>
            </a:r>
          </a:p>
        </p:txBody>
      </p:sp>
      <p:pic>
        <p:nvPicPr>
          <p:cNvPr id="26627" name="Picture 5" descr="cu_logo_sml_150_ppt"/>
          <p:cNvPicPr>
            <a:picLocks noChangeAspect="1" noChangeArrowheads="1"/>
          </p:cNvPicPr>
          <p:nvPr/>
        </p:nvPicPr>
        <p:blipFill>
          <a:blip r:embed="rId2" cstate="print"/>
          <a:srcRect/>
          <a:stretch>
            <a:fillRect/>
          </a:stretch>
        </p:blipFill>
        <p:spPr bwMode="auto">
          <a:xfrm>
            <a:off x="0" y="0"/>
            <a:ext cx="9144000" cy="981075"/>
          </a:xfrm>
          <a:prstGeom prst="rect">
            <a:avLst/>
          </a:prstGeom>
          <a:noFill/>
          <a:ln w="9525">
            <a:noFill/>
            <a:miter lim="800000"/>
            <a:headEnd/>
            <a:tailEnd/>
          </a:ln>
        </p:spPr>
      </p:pic>
      <p:sp>
        <p:nvSpPr>
          <p:cNvPr id="11" name="Title 5"/>
          <p:cNvSpPr txBox="1">
            <a:spLocks/>
          </p:cNvSpPr>
          <p:nvPr/>
        </p:nvSpPr>
        <p:spPr bwMode="auto">
          <a:xfrm>
            <a:off x="5181600" y="0"/>
            <a:ext cx="3962400" cy="990600"/>
          </a:xfrm>
          <a:prstGeom prst="rect">
            <a:avLst/>
          </a:prstGeom>
          <a:noFill/>
          <a:ln w="9525">
            <a:noFill/>
            <a:miter lim="800000"/>
            <a:headEnd/>
            <a:tailEnd/>
          </a:ln>
        </p:spPr>
        <p:txBody>
          <a:bodyPr anchor="ctr"/>
          <a:lstStyle/>
          <a:p>
            <a:pPr eaLnBrk="0" hangingPunct="0">
              <a:defRPr/>
            </a:pPr>
            <a:r>
              <a:rPr lang="en-US" sz="3000" b="1" kern="0" dirty="0" smtClean="0">
                <a:solidFill>
                  <a:schemeClr val="bg1"/>
                </a:solidFill>
                <a:latin typeface="Georgia" pitchFamily="18" charset="0"/>
                <a:ea typeface="+mj-ea"/>
                <a:cs typeface="+mj-cs"/>
              </a:rPr>
              <a:t>Recommendations</a:t>
            </a:r>
            <a:endParaRPr lang="en-US" sz="3000" b="1" kern="0" dirty="0">
              <a:solidFill>
                <a:schemeClr val="bg1"/>
              </a:solidFill>
              <a:latin typeface="Georgia" pitchFamily="18" charset="0"/>
              <a:ea typeface="+mj-ea"/>
              <a:cs typeface="+mj-cs"/>
            </a:endParaRPr>
          </a:p>
        </p:txBody>
      </p:sp>
      <p:sp>
        <p:nvSpPr>
          <p:cNvPr id="26629" name="TextBox 11"/>
          <p:cNvSpPr txBox="1">
            <a:spLocks noChangeArrowheads="1"/>
          </p:cNvSpPr>
          <p:nvPr/>
        </p:nvSpPr>
        <p:spPr bwMode="auto">
          <a:xfrm>
            <a:off x="228600" y="990600"/>
            <a:ext cx="8915400" cy="3046988"/>
          </a:xfrm>
          <a:prstGeom prst="rect">
            <a:avLst/>
          </a:prstGeom>
          <a:noFill/>
          <a:ln w="9525">
            <a:noFill/>
            <a:miter lim="800000"/>
            <a:headEnd/>
            <a:tailEnd/>
          </a:ln>
        </p:spPr>
        <p:txBody>
          <a:bodyPr wrap="square">
            <a:spAutoFit/>
          </a:bodyPr>
          <a:lstStyle/>
          <a:p>
            <a:r>
              <a:rPr lang="en-US" sz="2400" b="1" u="sng" dirty="0">
                <a:latin typeface="Georgia" pitchFamily="18" charset="0"/>
              </a:rPr>
              <a:t>Recommendation 4</a:t>
            </a:r>
            <a:r>
              <a:rPr lang="en-US" sz="2400" b="1" u="sng" dirty="0" smtClean="0">
                <a:latin typeface="Georgia" pitchFamily="18" charset="0"/>
              </a:rPr>
              <a:t>:</a:t>
            </a:r>
          </a:p>
          <a:p>
            <a:r>
              <a:rPr lang="en-US" sz="2400" b="1" u="sng" dirty="0" smtClean="0">
                <a:latin typeface="Georgia" pitchFamily="18" charset="0"/>
              </a:rPr>
              <a:t>Foster </a:t>
            </a:r>
            <a:r>
              <a:rPr lang="en-US" sz="2400" b="1" u="sng" dirty="0">
                <a:latin typeface="Georgia" pitchFamily="18" charset="0"/>
              </a:rPr>
              <a:t>a culture of rigorous social science research</a:t>
            </a:r>
            <a:endParaRPr lang="en-US" sz="2400" dirty="0">
              <a:latin typeface="Georgia" pitchFamily="18" charset="0"/>
            </a:endParaRPr>
          </a:p>
          <a:p>
            <a:endParaRPr lang="en-US" sz="2400" dirty="0" smtClean="0">
              <a:latin typeface="Georgia" pitchFamily="18" charset="0"/>
            </a:endParaRPr>
          </a:p>
          <a:p>
            <a:r>
              <a:rPr lang="en-US" sz="2400" dirty="0" smtClean="0">
                <a:latin typeface="Georgia" pitchFamily="18" charset="0"/>
              </a:rPr>
              <a:t>4a</a:t>
            </a:r>
            <a:r>
              <a:rPr lang="en-US" sz="2400" dirty="0">
                <a:latin typeface="Georgia" pitchFamily="18" charset="0"/>
              </a:rPr>
              <a:t>) Restore social science research seminar programs </a:t>
            </a:r>
          </a:p>
          <a:p>
            <a:r>
              <a:rPr lang="en-US" sz="2400" dirty="0">
                <a:latin typeface="Georgia" pitchFamily="18" charset="0"/>
              </a:rPr>
              <a:t>4b) Individual performance measurement</a:t>
            </a:r>
          </a:p>
          <a:p>
            <a:r>
              <a:rPr lang="en-US" sz="2400" dirty="0">
                <a:latin typeface="Georgia" pitchFamily="18" charset="0"/>
              </a:rPr>
              <a:t>4c) Stop wasting money on in-house publications other than </a:t>
            </a:r>
            <a:endParaRPr lang="en-US" sz="2400" dirty="0" smtClean="0">
              <a:latin typeface="Georgia" pitchFamily="18" charset="0"/>
            </a:endParaRPr>
          </a:p>
          <a:p>
            <a:r>
              <a:rPr lang="en-US" sz="2400" dirty="0">
                <a:latin typeface="Georgia" pitchFamily="18" charset="0"/>
              </a:rPr>
              <a:t>	</a:t>
            </a:r>
            <a:r>
              <a:rPr lang="en-US" sz="2400" dirty="0" smtClean="0">
                <a:latin typeface="Georgia" pitchFamily="18" charset="0"/>
              </a:rPr>
              <a:t>policy </a:t>
            </a:r>
            <a:r>
              <a:rPr lang="en-US" sz="2400" dirty="0">
                <a:latin typeface="Georgia" pitchFamily="18" charset="0"/>
              </a:rPr>
              <a:t>or research briefs</a:t>
            </a:r>
          </a:p>
          <a:p>
            <a:r>
              <a:rPr lang="en-US" sz="2400" dirty="0">
                <a:latin typeface="Georgia" pitchFamily="18" charset="0"/>
              </a:rPr>
              <a:t>4d) Establish a CGIAR Institutional Review Board</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0" y="0"/>
            <a:ext cx="9144000" cy="1362075"/>
          </a:xfrm>
        </p:spPr>
        <p:txBody>
          <a:bodyPr/>
          <a:lstStyle/>
          <a:p>
            <a:r>
              <a:rPr lang="en-US" cap="none" smtClean="0">
                <a:latin typeface="Georgia" pitchFamily="18" charset="0"/>
              </a:rPr>
              <a:t>Global + local (“Glocal”) Solutions</a:t>
            </a:r>
          </a:p>
        </p:txBody>
      </p:sp>
      <p:pic>
        <p:nvPicPr>
          <p:cNvPr id="26627" name="Picture 5" descr="cu_logo_sml_150_ppt"/>
          <p:cNvPicPr>
            <a:picLocks noChangeAspect="1" noChangeArrowheads="1"/>
          </p:cNvPicPr>
          <p:nvPr/>
        </p:nvPicPr>
        <p:blipFill>
          <a:blip r:embed="rId2" cstate="print"/>
          <a:srcRect/>
          <a:stretch>
            <a:fillRect/>
          </a:stretch>
        </p:blipFill>
        <p:spPr bwMode="auto">
          <a:xfrm>
            <a:off x="0" y="0"/>
            <a:ext cx="9144000" cy="981075"/>
          </a:xfrm>
          <a:prstGeom prst="rect">
            <a:avLst/>
          </a:prstGeom>
          <a:noFill/>
          <a:ln w="9525">
            <a:noFill/>
            <a:miter lim="800000"/>
            <a:headEnd/>
            <a:tailEnd/>
          </a:ln>
        </p:spPr>
      </p:pic>
      <p:sp>
        <p:nvSpPr>
          <p:cNvPr id="11" name="Title 5"/>
          <p:cNvSpPr txBox="1">
            <a:spLocks/>
          </p:cNvSpPr>
          <p:nvPr/>
        </p:nvSpPr>
        <p:spPr bwMode="auto">
          <a:xfrm>
            <a:off x="6096000" y="0"/>
            <a:ext cx="3048000" cy="990600"/>
          </a:xfrm>
          <a:prstGeom prst="rect">
            <a:avLst/>
          </a:prstGeom>
          <a:noFill/>
          <a:ln w="9525">
            <a:noFill/>
            <a:miter lim="800000"/>
            <a:headEnd/>
            <a:tailEnd/>
          </a:ln>
        </p:spPr>
        <p:txBody>
          <a:bodyPr anchor="ctr"/>
          <a:lstStyle/>
          <a:p>
            <a:pPr eaLnBrk="0" hangingPunct="0">
              <a:defRPr/>
            </a:pPr>
            <a:r>
              <a:rPr lang="en-US" sz="3000" b="1" kern="0" dirty="0" smtClean="0">
                <a:solidFill>
                  <a:schemeClr val="bg1"/>
                </a:solidFill>
                <a:latin typeface="Georgia" pitchFamily="18" charset="0"/>
                <a:ea typeface="+mj-ea"/>
                <a:cs typeface="+mj-cs"/>
              </a:rPr>
              <a:t>Conclusions</a:t>
            </a:r>
            <a:endParaRPr lang="en-US" sz="3000" b="1" kern="0" dirty="0">
              <a:solidFill>
                <a:schemeClr val="bg1"/>
              </a:solidFill>
              <a:latin typeface="Georgia" pitchFamily="18" charset="0"/>
              <a:ea typeface="+mj-ea"/>
              <a:cs typeface="+mj-cs"/>
            </a:endParaRPr>
          </a:p>
        </p:txBody>
      </p:sp>
      <p:sp>
        <p:nvSpPr>
          <p:cNvPr id="26629" name="TextBox 11"/>
          <p:cNvSpPr txBox="1">
            <a:spLocks noChangeArrowheads="1"/>
          </p:cNvSpPr>
          <p:nvPr/>
        </p:nvSpPr>
        <p:spPr bwMode="auto">
          <a:xfrm>
            <a:off x="228600" y="990600"/>
            <a:ext cx="8915400" cy="7478970"/>
          </a:xfrm>
          <a:prstGeom prst="rect">
            <a:avLst/>
          </a:prstGeom>
          <a:noFill/>
          <a:ln w="9525">
            <a:noFill/>
            <a:miter lim="800000"/>
            <a:headEnd/>
            <a:tailEnd/>
          </a:ln>
        </p:spPr>
        <p:txBody>
          <a:bodyPr wrap="square">
            <a:spAutoFit/>
          </a:bodyPr>
          <a:lstStyle/>
          <a:p>
            <a:r>
              <a:rPr lang="en-US" sz="2400" dirty="0" smtClean="0">
                <a:latin typeface="Georgia" pitchFamily="18" charset="0"/>
              </a:rPr>
              <a:t>The CGIAR needs high quality SS and the global SS community needs  the CGIAR. The opportunities today are great.</a:t>
            </a:r>
          </a:p>
          <a:p>
            <a:endParaRPr lang="en-US" sz="2400" dirty="0">
              <a:latin typeface="Georgia" pitchFamily="18" charset="0"/>
            </a:endParaRPr>
          </a:p>
          <a:p>
            <a:r>
              <a:rPr lang="en-US" sz="2400" dirty="0" smtClean="0">
                <a:latin typeface="Georgia" pitchFamily="18" charset="0"/>
              </a:rPr>
              <a:t>But the model for high quality CGIAR SS is broken:</a:t>
            </a:r>
          </a:p>
          <a:p>
            <a:pPr>
              <a:buFontTx/>
              <a:buChar char="-"/>
            </a:pPr>
            <a:r>
              <a:rPr lang="en-US" sz="2400" dirty="0" smtClean="0">
                <a:latin typeface="Georgia" pitchFamily="18" charset="0"/>
              </a:rPr>
              <a:t> General loss of focus on areas of comparative advantage</a:t>
            </a:r>
          </a:p>
          <a:p>
            <a:pPr>
              <a:buFontTx/>
              <a:buChar char="-"/>
            </a:pPr>
            <a:r>
              <a:rPr lang="en-US" sz="2400" dirty="0">
                <a:latin typeface="Georgia" pitchFamily="18" charset="0"/>
              </a:rPr>
              <a:t> </a:t>
            </a:r>
            <a:r>
              <a:rPr lang="en-US" sz="2400" dirty="0" smtClean="0">
                <a:latin typeface="Georgia" pitchFamily="18" charset="0"/>
              </a:rPr>
              <a:t>Excessive heterogeneity in output and research quality</a:t>
            </a:r>
          </a:p>
          <a:p>
            <a:pPr>
              <a:buFontTx/>
              <a:buChar char="-"/>
            </a:pPr>
            <a:r>
              <a:rPr lang="en-US" sz="2400" dirty="0">
                <a:latin typeface="Georgia" pitchFamily="18" charset="0"/>
              </a:rPr>
              <a:t> </a:t>
            </a:r>
            <a:r>
              <a:rPr lang="en-US" sz="2400" dirty="0" smtClean="0">
                <a:latin typeface="Georgia" pitchFamily="18" charset="0"/>
              </a:rPr>
              <a:t>Dilution of partnerships and thus of direct and indirect impact</a:t>
            </a:r>
          </a:p>
          <a:p>
            <a:pPr>
              <a:buFontTx/>
              <a:buChar char="-"/>
            </a:pPr>
            <a:endParaRPr lang="en-US" sz="2400" dirty="0">
              <a:latin typeface="Georgia" pitchFamily="18" charset="0"/>
            </a:endParaRPr>
          </a:p>
          <a:p>
            <a:r>
              <a:rPr lang="en-US" sz="2400" dirty="0" smtClean="0">
                <a:latin typeface="Georgia" pitchFamily="18" charset="0"/>
              </a:rPr>
              <a:t>The System must:</a:t>
            </a:r>
          </a:p>
          <a:p>
            <a:r>
              <a:rPr lang="en-US" sz="2400" dirty="0" smtClean="0">
                <a:latin typeface="Georgia" pitchFamily="18" charset="0"/>
              </a:rPr>
              <a:t>- sharply </a:t>
            </a:r>
            <a:r>
              <a:rPr lang="en-US" sz="2400" dirty="0">
                <a:latin typeface="Georgia" pitchFamily="18" charset="0"/>
              </a:rPr>
              <a:t>increase </a:t>
            </a:r>
            <a:r>
              <a:rPr lang="en-US" sz="2400" dirty="0" smtClean="0">
                <a:latin typeface="Georgia" pitchFamily="18" charset="0"/>
              </a:rPr>
              <a:t>unrestricted </a:t>
            </a:r>
            <a:r>
              <a:rPr lang="en-US" sz="2400" dirty="0">
                <a:latin typeface="Georgia" pitchFamily="18" charset="0"/>
              </a:rPr>
              <a:t>share of funding </a:t>
            </a:r>
            <a:r>
              <a:rPr lang="en-US" sz="2400" dirty="0" smtClean="0">
                <a:latin typeface="Georgia" pitchFamily="18" charset="0"/>
              </a:rPr>
              <a:t>for IRS</a:t>
            </a:r>
          </a:p>
          <a:p>
            <a:pPr>
              <a:buFontTx/>
              <a:buChar char="-"/>
            </a:pPr>
            <a:r>
              <a:rPr lang="en-US" sz="2400" dirty="0" smtClean="0">
                <a:latin typeface="Georgia" pitchFamily="18" charset="0"/>
              </a:rPr>
              <a:t> more </a:t>
            </a:r>
            <a:r>
              <a:rPr lang="en-US" sz="2400" dirty="0">
                <a:latin typeface="Georgia" pitchFamily="18" charset="0"/>
              </a:rPr>
              <a:t>tightly focus on </a:t>
            </a:r>
            <a:r>
              <a:rPr lang="en-US" sz="2400" dirty="0" smtClean="0">
                <a:latin typeface="Georgia" pitchFamily="18" charset="0"/>
              </a:rPr>
              <a:t>areas </a:t>
            </a:r>
            <a:r>
              <a:rPr lang="en-US" sz="2400" dirty="0">
                <a:latin typeface="Georgia" pitchFamily="18" charset="0"/>
              </a:rPr>
              <a:t>of comparative </a:t>
            </a:r>
            <a:r>
              <a:rPr lang="en-US" sz="2400" dirty="0" smtClean="0">
                <a:latin typeface="Georgia" pitchFamily="18" charset="0"/>
              </a:rPr>
              <a:t>advantage</a:t>
            </a:r>
          </a:p>
          <a:p>
            <a:pPr>
              <a:buFontTx/>
              <a:buChar char="-"/>
            </a:pPr>
            <a:r>
              <a:rPr lang="en-US" sz="2400" dirty="0">
                <a:latin typeface="Georgia" pitchFamily="18" charset="0"/>
              </a:rPr>
              <a:t> </a:t>
            </a:r>
            <a:r>
              <a:rPr lang="en-US" sz="2400" dirty="0" smtClean="0">
                <a:latin typeface="Georgia" pitchFamily="18" charset="0"/>
              </a:rPr>
              <a:t>attract </a:t>
            </a:r>
            <a:r>
              <a:rPr lang="en-US" sz="2400" dirty="0">
                <a:latin typeface="Georgia" pitchFamily="18" charset="0"/>
              </a:rPr>
              <a:t>and retain the best social scientists </a:t>
            </a:r>
            <a:endParaRPr lang="en-US" sz="2400" dirty="0" smtClean="0">
              <a:latin typeface="Georgia" pitchFamily="18" charset="0"/>
            </a:endParaRPr>
          </a:p>
          <a:p>
            <a:endParaRPr lang="en-US" sz="2400" dirty="0" smtClean="0">
              <a:latin typeface="Georgia" pitchFamily="18" charset="0"/>
            </a:endParaRPr>
          </a:p>
          <a:p>
            <a:r>
              <a:rPr lang="en-US" sz="2400" dirty="0" smtClean="0">
                <a:latin typeface="Georgia" pitchFamily="18" charset="0"/>
              </a:rPr>
              <a:t>The </a:t>
            </a:r>
            <a:r>
              <a:rPr lang="en-US" sz="2400" dirty="0">
                <a:latin typeface="Georgia" pitchFamily="18" charset="0"/>
              </a:rPr>
              <a:t>time is ripe for change in CGIAR social science and the likely rewards to effecting such change are great.  </a:t>
            </a:r>
            <a:endParaRPr lang="en-US" sz="2400" dirty="0" smtClean="0">
              <a:latin typeface="Georgia" pitchFamily="18" charset="0"/>
            </a:endParaRPr>
          </a:p>
          <a:p>
            <a:pPr>
              <a:buFontTx/>
              <a:buChar char="-"/>
            </a:pPr>
            <a:endParaRPr lang="en-US" sz="2400" dirty="0" smtClean="0">
              <a:latin typeface="Georgia" pitchFamily="18" charset="0"/>
            </a:endParaRPr>
          </a:p>
          <a:p>
            <a:endParaRPr lang="en-US" sz="2400" dirty="0">
              <a:latin typeface="Georgia" pitchFamily="18" charset="0"/>
            </a:endParaRPr>
          </a:p>
          <a:p>
            <a:endParaRPr lang="en-US" sz="2400" dirty="0" smtClean="0">
              <a:latin typeface="Georgia" pitchFamily="18" charset="0"/>
            </a:endParaRPr>
          </a:p>
          <a:p>
            <a:endParaRPr lang="en-US" sz="2400" dirty="0">
              <a:latin typeface="Georgia" pitchFamily="18" charset="0"/>
            </a:endParaRPr>
          </a:p>
          <a:p>
            <a:endParaRPr lang="en-US" sz="2400" dirty="0">
              <a:latin typeface="Georgia"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TextBox 2"/>
          <p:cNvSpPr txBox="1">
            <a:spLocks noChangeArrowheads="1"/>
          </p:cNvSpPr>
          <p:nvPr/>
        </p:nvSpPr>
        <p:spPr bwMode="auto">
          <a:xfrm>
            <a:off x="-76200" y="2667000"/>
            <a:ext cx="9220200" cy="1569660"/>
          </a:xfrm>
          <a:prstGeom prst="rect">
            <a:avLst/>
          </a:prstGeom>
          <a:noFill/>
          <a:ln w="9525">
            <a:noFill/>
            <a:miter lim="800000"/>
            <a:headEnd/>
            <a:tailEnd/>
          </a:ln>
        </p:spPr>
        <p:txBody>
          <a:bodyPr>
            <a:spAutoFit/>
          </a:bodyPr>
          <a:lstStyle/>
          <a:p>
            <a:pPr algn="ctr"/>
            <a:r>
              <a:rPr lang="en-US" sz="4800" b="1" dirty="0">
                <a:latin typeface="Georgia" pitchFamily="18" charset="0"/>
              </a:rPr>
              <a:t>Thank you for your time,  interest and comments</a:t>
            </a:r>
            <a:r>
              <a:rPr lang="en-US" sz="2400" b="1" dirty="0">
                <a:solidFill>
                  <a:schemeClr val="bg1"/>
                </a:solidFill>
                <a:latin typeface="Georgia" pitchFamily="18" charset="0"/>
              </a:rPr>
              <a:t>!</a:t>
            </a:r>
          </a:p>
        </p:txBody>
      </p:sp>
      <p:pic>
        <p:nvPicPr>
          <p:cNvPr id="27652" name="Picture 5" descr="cu_logo_sml_150_ppt"/>
          <p:cNvPicPr>
            <a:picLocks noChangeAspect="1" noChangeArrowheads="1"/>
          </p:cNvPicPr>
          <p:nvPr/>
        </p:nvPicPr>
        <p:blipFill>
          <a:blip r:embed="rId2" cstate="print"/>
          <a:srcRect/>
          <a:stretch>
            <a:fillRect/>
          </a:stretch>
        </p:blipFill>
        <p:spPr bwMode="auto">
          <a:xfrm>
            <a:off x="0" y="0"/>
            <a:ext cx="9144000" cy="981075"/>
          </a:xfrm>
          <a:prstGeom prst="rect">
            <a:avLst/>
          </a:prstGeom>
          <a:noFill/>
          <a:ln w="9525">
            <a:noFill/>
            <a:miter lim="800000"/>
            <a:headEnd/>
            <a:tailEnd/>
          </a:ln>
        </p:spPr>
      </p:pic>
      <p:sp>
        <p:nvSpPr>
          <p:cNvPr id="6" name="Title 5"/>
          <p:cNvSpPr txBox="1">
            <a:spLocks/>
          </p:cNvSpPr>
          <p:nvPr/>
        </p:nvSpPr>
        <p:spPr bwMode="auto">
          <a:xfrm>
            <a:off x="6248400" y="0"/>
            <a:ext cx="4114800" cy="990600"/>
          </a:xfrm>
          <a:prstGeom prst="rect">
            <a:avLst/>
          </a:prstGeom>
          <a:noFill/>
          <a:ln w="9525">
            <a:noFill/>
            <a:miter lim="800000"/>
            <a:headEnd/>
            <a:tailEnd/>
          </a:ln>
        </p:spPr>
        <p:txBody>
          <a:bodyPr anchor="ctr"/>
          <a:lstStyle/>
          <a:p>
            <a:pPr eaLnBrk="0" hangingPunct="0">
              <a:defRPr/>
            </a:pPr>
            <a:r>
              <a:rPr lang="en-US" sz="3200" b="1" kern="0" dirty="0">
                <a:solidFill>
                  <a:schemeClr val="bg1"/>
                </a:solidFill>
                <a:latin typeface="Georgia" pitchFamily="18" charset="0"/>
                <a:ea typeface="+mj-ea"/>
                <a:cs typeface="+mj-cs"/>
              </a:rPr>
              <a:t>Thank you</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2"/>
          <p:cNvSpPr txBox="1">
            <a:spLocks noChangeArrowheads="1"/>
          </p:cNvSpPr>
          <p:nvPr/>
        </p:nvSpPr>
        <p:spPr bwMode="auto">
          <a:xfrm>
            <a:off x="457200" y="1143000"/>
            <a:ext cx="8686800" cy="6494085"/>
          </a:xfrm>
          <a:prstGeom prst="rect">
            <a:avLst/>
          </a:prstGeom>
          <a:noFill/>
          <a:ln w="9525">
            <a:noFill/>
            <a:miter lim="800000"/>
            <a:headEnd/>
            <a:tailEnd/>
          </a:ln>
        </p:spPr>
        <p:txBody>
          <a:bodyPr>
            <a:spAutoFit/>
          </a:bodyPr>
          <a:lstStyle/>
          <a:p>
            <a:pPr eaLnBrk="0" hangingPunct="0"/>
            <a:r>
              <a:rPr lang="en-US" sz="2400" u="sng" dirty="0" smtClean="0">
                <a:latin typeface="Georgia" pitchFamily="18" charset="0"/>
              </a:rPr>
              <a:t>Review commissioned by CGIAR Science Council</a:t>
            </a:r>
          </a:p>
          <a:p>
            <a:pPr eaLnBrk="0" hangingPunct="0">
              <a:buFontTx/>
              <a:buChar char="-"/>
            </a:pPr>
            <a:r>
              <a:rPr lang="en-US" sz="2400" dirty="0" smtClean="0">
                <a:latin typeface="Georgia" pitchFamily="18" charset="0"/>
              </a:rPr>
              <a:t> Follows 2007 scoping paper and Phase 1 desk study in 2008: background review and normative framework for CGIAR SS.</a:t>
            </a:r>
          </a:p>
          <a:p>
            <a:pPr eaLnBrk="0" hangingPunct="0">
              <a:buFontTx/>
              <a:buChar char="-"/>
            </a:pPr>
            <a:endParaRPr lang="en-US" sz="2400" dirty="0" smtClean="0">
              <a:latin typeface="Georgia" pitchFamily="18" charset="0"/>
            </a:endParaRPr>
          </a:p>
          <a:p>
            <a:pPr eaLnBrk="0" hangingPunct="0"/>
            <a:r>
              <a:rPr lang="en-US" sz="2400" u="sng" dirty="0" smtClean="0">
                <a:latin typeface="Georgia" pitchFamily="18" charset="0"/>
              </a:rPr>
              <a:t>Phase 2 review: </a:t>
            </a:r>
          </a:p>
          <a:p>
            <a:pPr eaLnBrk="0" hangingPunct="0"/>
            <a:r>
              <a:rPr lang="en-US" sz="2400" u="sng" dirty="0" smtClean="0">
                <a:latin typeface="Georgia" pitchFamily="18" charset="0"/>
              </a:rPr>
              <a:t>Panel mandate</a:t>
            </a:r>
            <a:r>
              <a:rPr lang="en-US" sz="2400" dirty="0" smtClean="0">
                <a:latin typeface="Georgia" pitchFamily="18" charset="0"/>
              </a:rPr>
              <a:t>: provide a System-level assessment of SS in the CGIAR – quality, coherence, relevance, productivity, capacity – and to provide recommendations for improvement.</a:t>
            </a:r>
          </a:p>
          <a:p>
            <a:pPr eaLnBrk="0" hangingPunct="0">
              <a:buFontTx/>
              <a:buChar char="-"/>
            </a:pPr>
            <a:r>
              <a:rPr lang="en-US" sz="2400" dirty="0" smtClean="0">
                <a:latin typeface="Georgia" pitchFamily="18" charset="0"/>
              </a:rPr>
              <a:t>1/2009 global e-consultation; site visits to Centers; ARI and NARS surveys; extensive reading of CGIAR publications, project documents, impact and partnership statements, etc. Panel interviewed more than 260 people from 13 Centers/CPs and many stakeholders organizations. </a:t>
            </a:r>
          </a:p>
          <a:p>
            <a:pPr eaLnBrk="0" hangingPunct="0">
              <a:buFontTx/>
              <a:buChar char="-"/>
            </a:pPr>
            <a:r>
              <a:rPr lang="en-US" sz="2400" dirty="0" smtClean="0">
                <a:latin typeface="Georgia" pitchFamily="18" charset="0"/>
              </a:rPr>
              <a:t> 1</a:t>
            </a:r>
            <a:r>
              <a:rPr lang="en-US" sz="2400" baseline="30000" dirty="0" smtClean="0">
                <a:latin typeface="Georgia" pitchFamily="18" charset="0"/>
              </a:rPr>
              <a:t>st</a:t>
            </a:r>
            <a:r>
              <a:rPr lang="en-US" sz="2400" dirty="0" smtClean="0">
                <a:latin typeface="Georgia" pitchFamily="18" charset="0"/>
              </a:rPr>
              <a:t> draft reviewed by 9 Centers, 2 CPs and 15 experienced observers of CGIAR social science.</a:t>
            </a:r>
            <a:endParaRPr lang="en-US" sz="2400" dirty="0">
              <a:latin typeface="Georgia" pitchFamily="18" charset="0"/>
            </a:endParaRPr>
          </a:p>
          <a:p>
            <a:pPr eaLnBrk="0" hangingPunct="0">
              <a:buFont typeface="Arial" pitchFamily="34" charset="0"/>
              <a:buChar char="•"/>
            </a:pPr>
            <a:endParaRPr lang="en-US" sz="2800" dirty="0">
              <a:latin typeface="Georgia" pitchFamily="18" charset="0"/>
            </a:endParaRPr>
          </a:p>
          <a:p>
            <a:pPr eaLnBrk="0" hangingPunct="0"/>
            <a:endParaRPr lang="en-US" sz="2800" b="1" dirty="0">
              <a:solidFill>
                <a:schemeClr val="bg1"/>
              </a:solidFill>
              <a:latin typeface="Georgia" pitchFamily="18" charset="0"/>
            </a:endParaRPr>
          </a:p>
        </p:txBody>
      </p:sp>
      <p:pic>
        <p:nvPicPr>
          <p:cNvPr id="6147" name="Picture 5" descr="cu_logo_sml_150_ppt"/>
          <p:cNvPicPr>
            <a:picLocks noChangeAspect="1" noChangeArrowheads="1"/>
          </p:cNvPicPr>
          <p:nvPr/>
        </p:nvPicPr>
        <p:blipFill>
          <a:blip r:embed="rId3" cstate="print"/>
          <a:srcRect/>
          <a:stretch>
            <a:fillRect/>
          </a:stretch>
        </p:blipFill>
        <p:spPr bwMode="auto">
          <a:xfrm>
            <a:off x="0" y="0"/>
            <a:ext cx="9144000" cy="981075"/>
          </a:xfrm>
          <a:prstGeom prst="rect">
            <a:avLst/>
          </a:prstGeom>
          <a:noFill/>
          <a:ln w="9525">
            <a:noFill/>
            <a:miter lim="800000"/>
            <a:headEnd/>
            <a:tailEnd/>
          </a:ln>
        </p:spPr>
      </p:pic>
      <p:sp>
        <p:nvSpPr>
          <p:cNvPr id="6" name="Title 5"/>
          <p:cNvSpPr txBox="1">
            <a:spLocks/>
          </p:cNvSpPr>
          <p:nvPr/>
        </p:nvSpPr>
        <p:spPr bwMode="auto">
          <a:xfrm>
            <a:off x="6400800" y="0"/>
            <a:ext cx="2743200" cy="990600"/>
          </a:xfrm>
          <a:prstGeom prst="rect">
            <a:avLst/>
          </a:prstGeom>
          <a:noFill/>
          <a:ln w="9525">
            <a:noFill/>
            <a:miter lim="800000"/>
            <a:headEnd/>
            <a:tailEnd/>
          </a:ln>
        </p:spPr>
        <p:txBody>
          <a:bodyPr anchor="ctr"/>
          <a:lstStyle/>
          <a:p>
            <a:pPr eaLnBrk="0" hangingPunct="0">
              <a:defRPr/>
            </a:pPr>
            <a:r>
              <a:rPr lang="en-US" sz="3200" b="1" kern="0" dirty="0" smtClean="0">
                <a:solidFill>
                  <a:schemeClr val="bg1"/>
                </a:solidFill>
                <a:latin typeface="Georgia" pitchFamily="18" charset="0"/>
                <a:ea typeface="+mj-ea"/>
                <a:cs typeface="+mj-cs"/>
              </a:rPr>
              <a:t>Background</a:t>
            </a:r>
            <a:endParaRPr lang="en-US" sz="3200" b="1" kern="0" dirty="0">
              <a:solidFill>
                <a:schemeClr val="bg1"/>
              </a:solidFill>
              <a:latin typeface="Georgia" pitchFamily="18" charset="0"/>
              <a:ea typeface="+mj-ea"/>
              <a:cs typeface="+mj-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2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12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12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12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1" name="Picture 5" descr="cu_logo_sml_150_ppt"/>
          <p:cNvPicPr>
            <a:picLocks noChangeAspect="1" noChangeArrowheads="1"/>
          </p:cNvPicPr>
          <p:nvPr/>
        </p:nvPicPr>
        <p:blipFill>
          <a:blip r:embed="rId2" cstate="print"/>
          <a:srcRect/>
          <a:stretch>
            <a:fillRect/>
          </a:stretch>
        </p:blipFill>
        <p:spPr bwMode="auto">
          <a:xfrm>
            <a:off x="0" y="0"/>
            <a:ext cx="9144000" cy="981075"/>
          </a:xfrm>
          <a:prstGeom prst="rect">
            <a:avLst/>
          </a:prstGeom>
          <a:noFill/>
          <a:ln w="9525">
            <a:noFill/>
            <a:miter lim="800000"/>
            <a:headEnd/>
            <a:tailEnd/>
          </a:ln>
        </p:spPr>
      </p:pic>
      <p:sp>
        <p:nvSpPr>
          <p:cNvPr id="7173" name="Title 1"/>
          <p:cNvSpPr>
            <a:spLocks noGrp="1"/>
          </p:cNvSpPr>
          <p:nvPr>
            <p:ph type="ctrTitle"/>
          </p:nvPr>
        </p:nvSpPr>
        <p:spPr>
          <a:xfrm>
            <a:off x="381000" y="2819400"/>
            <a:ext cx="8534400" cy="1752600"/>
          </a:xfrm>
        </p:spPr>
        <p:txBody>
          <a:bodyPr/>
          <a:lstStyle/>
          <a:p>
            <a:pPr algn="l"/>
            <a:r>
              <a:rPr lang="en-US" sz="2400" u="sng" dirty="0" smtClean="0">
                <a:solidFill>
                  <a:schemeClr val="tx2"/>
                </a:solidFill>
                <a:latin typeface="Georgia" pitchFamily="18" charset="0"/>
              </a:rPr>
              <a:t>Great opportunities:</a:t>
            </a:r>
            <a:r>
              <a:rPr lang="en-US" sz="2400" dirty="0" smtClean="0">
                <a:solidFill>
                  <a:schemeClr val="tx2"/>
                </a:solidFill>
                <a:latin typeface="Georgia" pitchFamily="18" charset="0"/>
              </a:rPr>
              <a:t/>
            </a:r>
            <a:br>
              <a:rPr lang="en-US" sz="2400" dirty="0" smtClean="0">
                <a:solidFill>
                  <a:schemeClr val="tx2"/>
                </a:solidFill>
                <a:latin typeface="Georgia" pitchFamily="18" charset="0"/>
              </a:rPr>
            </a:br>
            <a:r>
              <a:rPr lang="en-US" sz="2400" dirty="0" smtClean="0">
                <a:solidFill>
                  <a:schemeClr val="tx2"/>
                </a:solidFill>
                <a:latin typeface="Georgia" pitchFamily="18" charset="0"/>
              </a:rPr>
              <a:t>1) Demand for agricultural research is resurgent among donors and governments. </a:t>
            </a:r>
            <a:br>
              <a:rPr lang="en-US" sz="2400" dirty="0" smtClean="0">
                <a:solidFill>
                  <a:schemeClr val="tx2"/>
                </a:solidFill>
                <a:latin typeface="Georgia" pitchFamily="18" charset="0"/>
              </a:rPr>
            </a:br>
            <a:r>
              <a:rPr lang="en-US" sz="2400" dirty="0" smtClean="0">
                <a:latin typeface="Georgia" pitchFamily="18" charset="0"/>
              </a:rPr>
              <a:t>2) Renewed interest in empirical development research in the social sciences at the elite levels globally.</a:t>
            </a:r>
            <a:r>
              <a:rPr lang="en-US" sz="2400" dirty="0" smtClean="0">
                <a:solidFill>
                  <a:schemeClr val="tx2"/>
                </a:solidFill>
                <a:latin typeface="Georgia" pitchFamily="18" charset="0"/>
              </a:rPr>
              <a:t/>
            </a:r>
            <a:br>
              <a:rPr lang="en-US" sz="2400" dirty="0" smtClean="0">
                <a:solidFill>
                  <a:schemeClr val="tx2"/>
                </a:solidFill>
                <a:latin typeface="Georgia" pitchFamily="18" charset="0"/>
              </a:rPr>
            </a:br>
            <a:r>
              <a:rPr lang="en-US" sz="2400" dirty="0" smtClean="0">
                <a:solidFill>
                  <a:schemeClr val="tx2"/>
                </a:solidFill>
                <a:latin typeface="Georgia" pitchFamily="18" charset="0"/>
              </a:rPr>
              <a:t/>
            </a:r>
            <a:br>
              <a:rPr lang="en-US" sz="2400" dirty="0" smtClean="0">
                <a:solidFill>
                  <a:schemeClr val="tx2"/>
                </a:solidFill>
                <a:latin typeface="Georgia" pitchFamily="18" charset="0"/>
              </a:rPr>
            </a:br>
            <a:r>
              <a:rPr lang="en-US" sz="2400" u="sng" dirty="0" smtClean="0">
                <a:latin typeface="Georgia" pitchFamily="18" charset="0"/>
              </a:rPr>
              <a:t>But, CGIAR has to be strategic:</a:t>
            </a:r>
            <a:r>
              <a:rPr lang="en-US" sz="2400" dirty="0" smtClean="0">
                <a:latin typeface="Georgia" pitchFamily="18" charset="0"/>
              </a:rPr>
              <a:t/>
            </a:r>
            <a:br>
              <a:rPr lang="en-US" sz="2400" dirty="0" smtClean="0">
                <a:latin typeface="Georgia" pitchFamily="18" charset="0"/>
              </a:rPr>
            </a:br>
            <a:r>
              <a:rPr lang="en-US" sz="2400" dirty="0" smtClean="0">
                <a:latin typeface="Georgia" pitchFamily="18" charset="0"/>
              </a:rPr>
              <a:t>3) Developing country university/NARS SS is weakened.</a:t>
            </a:r>
            <a:br>
              <a:rPr lang="en-US" sz="2400" dirty="0" smtClean="0">
                <a:latin typeface="Georgia" pitchFamily="18" charset="0"/>
              </a:rPr>
            </a:br>
            <a:r>
              <a:rPr lang="en-US" sz="2400" dirty="0" smtClean="0">
                <a:latin typeface="Georgia" pitchFamily="18" charset="0"/>
              </a:rPr>
              <a:t>4) </a:t>
            </a:r>
            <a:r>
              <a:rPr lang="en-US" sz="2400" dirty="0" smtClean="0">
                <a:solidFill>
                  <a:schemeClr val="tx2"/>
                </a:solidFill>
                <a:latin typeface="Georgia" pitchFamily="18" charset="0"/>
              </a:rPr>
              <a:t>CGIAR is a modest-sized player: 310 IRS social scientists are a small fraction of the global research community.</a:t>
            </a:r>
            <a:br>
              <a:rPr lang="en-US" sz="2400" dirty="0" smtClean="0">
                <a:solidFill>
                  <a:schemeClr val="tx2"/>
                </a:solidFill>
                <a:latin typeface="Georgia" pitchFamily="18" charset="0"/>
              </a:rPr>
            </a:br>
            <a:r>
              <a:rPr lang="en-US" sz="2400" dirty="0" smtClean="0">
                <a:solidFill>
                  <a:schemeClr val="tx2"/>
                </a:solidFill>
                <a:latin typeface="Georgia" pitchFamily="18" charset="0"/>
              </a:rPr>
              <a:t>5</a:t>
            </a:r>
            <a:r>
              <a:rPr lang="en-US" sz="2400" dirty="0" smtClean="0">
                <a:latin typeface="Georgia" pitchFamily="18" charset="0"/>
              </a:rPr>
              <a:t>) Increasingly competitive landscape: NGOs, ARIs, World Bank, private firms and others play many of the roles CGIAR social science does.</a:t>
            </a:r>
            <a:br>
              <a:rPr lang="en-US" sz="2400" dirty="0" smtClean="0">
                <a:latin typeface="Georgia" pitchFamily="18" charset="0"/>
              </a:rPr>
            </a:br>
            <a:r>
              <a:rPr lang="en-US" sz="2400" dirty="0" smtClean="0">
                <a:latin typeface="Georgia" pitchFamily="18" charset="0"/>
              </a:rPr>
              <a:t>6) Donors far more demanding, esp. of impact evidence.</a:t>
            </a:r>
            <a:endParaRPr lang="en-US" sz="2400" b="1" dirty="0" smtClean="0">
              <a:latin typeface="Georgia" pitchFamily="18" charset="0"/>
            </a:endParaRPr>
          </a:p>
        </p:txBody>
      </p:sp>
      <p:sp>
        <p:nvSpPr>
          <p:cNvPr id="7" name="Title 5"/>
          <p:cNvSpPr txBox="1">
            <a:spLocks/>
          </p:cNvSpPr>
          <p:nvPr/>
        </p:nvSpPr>
        <p:spPr bwMode="auto">
          <a:xfrm>
            <a:off x="4114800" y="0"/>
            <a:ext cx="5029200" cy="990600"/>
          </a:xfrm>
          <a:prstGeom prst="rect">
            <a:avLst/>
          </a:prstGeom>
          <a:noFill/>
          <a:ln w="9525">
            <a:noFill/>
            <a:miter lim="800000"/>
            <a:headEnd/>
            <a:tailEnd/>
          </a:ln>
        </p:spPr>
        <p:txBody>
          <a:bodyPr anchor="ctr"/>
          <a:lstStyle/>
          <a:p>
            <a:pPr eaLnBrk="0" hangingPunct="0">
              <a:defRPr/>
            </a:pPr>
            <a:r>
              <a:rPr lang="en-US" sz="3200" b="1" kern="0" dirty="0" smtClean="0">
                <a:solidFill>
                  <a:schemeClr val="bg1"/>
                </a:solidFill>
                <a:latin typeface="Georgia" pitchFamily="18" charset="0"/>
                <a:ea typeface="+mj-ea"/>
                <a:cs typeface="+mj-cs"/>
              </a:rPr>
              <a:t>External environment</a:t>
            </a:r>
            <a:endParaRPr lang="en-US" sz="3200" b="1" kern="0" dirty="0">
              <a:solidFill>
                <a:schemeClr val="bg1"/>
              </a:solidFill>
              <a:latin typeface="Georgia" pitchFamily="18" charset="0"/>
              <a:ea typeface="+mj-ea"/>
              <a:cs typeface="+mj-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5" descr="cu_logo_sml_150_ppt"/>
          <p:cNvPicPr>
            <a:picLocks noChangeAspect="1" noChangeArrowheads="1"/>
          </p:cNvPicPr>
          <p:nvPr/>
        </p:nvPicPr>
        <p:blipFill>
          <a:blip r:embed="rId2" cstate="print"/>
          <a:srcRect/>
          <a:stretch>
            <a:fillRect/>
          </a:stretch>
        </p:blipFill>
        <p:spPr bwMode="auto">
          <a:xfrm>
            <a:off x="0" y="0"/>
            <a:ext cx="9144000" cy="981075"/>
          </a:xfrm>
          <a:prstGeom prst="rect">
            <a:avLst/>
          </a:prstGeom>
          <a:noFill/>
          <a:ln w="9525">
            <a:noFill/>
            <a:miter lim="800000"/>
            <a:headEnd/>
            <a:tailEnd/>
          </a:ln>
        </p:spPr>
      </p:pic>
      <p:sp>
        <p:nvSpPr>
          <p:cNvPr id="7173" name="TextBox 3"/>
          <p:cNvSpPr txBox="1">
            <a:spLocks noChangeArrowheads="1"/>
          </p:cNvSpPr>
          <p:nvPr/>
        </p:nvSpPr>
        <p:spPr bwMode="auto">
          <a:xfrm>
            <a:off x="533400" y="990600"/>
            <a:ext cx="8305800" cy="5632311"/>
          </a:xfrm>
          <a:prstGeom prst="rect">
            <a:avLst/>
          </a:prstGeom>
          <a:noFill/>
          <a:ln w="9525">
            <a:noFill/>
            <a:miter lim="800000"/>
            <a:headEnd/>
            <a:tailEnd/>
          </a:ln>
        </p:spPr>
        <p:txBody>
          <a:bodyPr>
            <a:spAutoFit/>
          </a:bodyPr>
          <a:lstStyle/>
          <a:p>
            <a:r>
              <a:rPr lang="en-US" sz="2400" dirty="0" smtClean="0">
                <a:latin typeface="Georgia" pitchFamily="18" charset="0"/>
              </a:rPr>
              <a:t>CGIAR </a:t>
            </a:r>
            <a:r>
              <a:rPr lang="en-US" sz="2400" dirty="0">
                <a:latin typeface="Georgia" pitchFamily="18" charset="0"/>
              </a:rPr>
              <a:t>social science has comparative advantage </a:t>
            </a:r>
            <a:r>
              <a:rPr lang="en-US" sz="2400" dirty="0" smtClean="0">
                <a:latin typeface="Georgia" pitchFamily="18" charset="0"/>
              </a:rPr>
              <a:t>in </a:t>
            </a:r>
            <a:r>
              <a:rPr lang="en-US" sz="2400" dirty="0">
                <a:latin typeface="Georgia" pitchFamily="18" charset="0"/>
              </a:rPr>
              <a:t>generating international public goods (IPGs) </a:t>
            </a:r>
            <a:r>
              <a:rPr lang="en-US" sz="2400" dirty="0" smtClean="0">
                <a:latin typeface="Georgia" pitchFamily="18" charset="0"/>
              </a:rPr>
              <a:t>due to:</a:t>
            </a:r>
          </a:p>
          <a:p>
            <a:pPr marL="457200" indent="-457200">
              <a:buAutoNum type="alphaLcParenBoth"/>
            </a:pPr>
            <a:r>
              <a:rPr lang="en-US" sz="2400" dirty="0" smtClean="0">
                <a:latin typeface="Georgia" pitchFamily="18" charset="0"/>
              </a:rPr>
              <a:t>Low interdisciplinary boundaries and problem focus</a:t>
            </a:r>
          </a:p>
          <a:p>
            <a:pPr marL="457200" indent="-457200">
              <a:buAutoNum type="alphaLcParenBoth"/>
            </a:pPr>
            <a:r>
              <a:rPr lang="en-US" sz="2400" dirty="0" err="1" smtClean="0">
                <a:latin typeface="Georgia" pitchFamily="18" charset="0"/>
              </a:rPr>
              <a:t>Locational</a:t>
            </a:r>
            <a:r>
              <a:rPr lang="en-US" sz="2400" dirty="0" smtClean="0">
                <a:latin typeface="Georgia" pitchFamily="18" charset="0"/>
              </a:rPr>
              <a:t> advantages, honest broker reputation</a:t>
            </a:r>
          </a:p>
          <a:p>
            <a:pPr marL="457200" indent="-457200">
              <a:buAutoNum type="alphaLcParenBoth"/>
            </a:pPr>
            <a:r>
              <a:rPr lang="en-US" sz="2400" dirty="0" smtClean="0">
                <a:latin typeface="Georgia" pitchFamily="18" charset="0"/>
              </a:rPr>
              <a:t>Highly trained, IRS staff</a:t>
            </a:r>
          </a:p>
          <a:p>
            <a:endParaRPr lang="en-US" sz="2400" dirty="0">
              <a:latin typeface="Georgia" pitchFamily="18" charset="0"/>
            </a:endParaRPr>
          </a:p>
          <a:p>
            <a:r>
              <a:rPr lang="en-US" sz="2400" u="sng" dirty="0" smtClean="0">
                <a:latin typeface="Georgia" pitchFamily="18" charset="0"/>
              </a:rPr>
              <a:t>Key topical areas of CA thus relate to:</a:t>
            </a:r>
          </a:p>
          <a:p>
            <a:pPr marL="514350" indent="-514350">
              <a:buAutoNum type="romanLcParenBoth"/>
            </a:pPr>
            <a:r>
              <a:rPr lang="en-US" sz="2400" b="1" dirty="0" smtClean="0">
                <a:solidFill>
                  <a:srgbClr val="FF0000"/>
                </a:solidFill>
                <a:latin typeface="Georgia" pitchFamily="18" charset="0"/>
              </a:rPr>
              <a:t>sustainable agricultural productivity increases by and for the poor </a:t>
            </a:r>
          </a:p>
          <a:p>
            <a:pPr marL="514350" indent="-514350">
              <a:buAutoNum type="romanLcParenBoth"/>
            </a:pPr>
            <a:r>
              <a:rPr lang="en-US" sz="2400" dirty="0" smtClean="0">
                <a:latin typeface="Georgia" pitchFamily="18" charset="0"/>
              </a:rPr>
              <a:t>natural resource conservation that benefits </a:t>
            </a:r>
            <a:r>
              <a:rPr lang="en-US" sz="2400" dirty="0">
                <a:latin typeface="Georgia" pitchFamily="18" charset="0"/>
              </a:rPr>
              <a:t>the rural poor directly or indirectly </a:t>
            </a:r>
            <a:r>
              <a:rPr lang="en-US" sz="2400" dirty="0" smtClean="0">
                <a:latin typeface="Georgia" pitchFamily="18" charset="0"/>
              </a:rPr>
              <a:t>via </a:t>
            </a:r>
            <a:r>
              <a:rPr lang="en-US" sz="2400" dirty="0">
                <a:latin typeface="Georgia" pitchFamily="18" charset="0"/>
              </a:rPr>
              <a:t>crucial environmental services, especially </a:t>
            </a:r>
            <a:r>
              <a:rPr lang="en-US" sz="2400" dirty="0" smtClean="0">
                <a:latin typeface="Georgia" pitchFamily="18" charset="0"/>
              </a:rPr>
              <a:t>to help </a:t>
            </a:r>
            <a:r>
              <a:rPr lang="en-US" sz="2400" dirty="0">
                <a:latin typeface="Georgia" pitchFamily="18" charset="0"/>
              </a:rPr>
              <a:t>agricultural </a:t>
            </a:r>
            <a:r>
              <a:rPr lang="en-US" sz="2400" dirty="0" smtClean="0">
                <a:latin typeface="Georgia" pitchFamily="18" charset="0"/>
              </a:rPr>
              <a:t>productivity</a:t>
            </a:r>
          </a:p>
          <a:p>
            <a:pPr marL="514350" indent="-514350">
              <a:buAutoNum type="romanLcParenBoth"/>
            </a:pPr>
            <a:r>
              <a:rPr lang="en-US" sz="2400" dirty="0" smtClean="0">
                <a:latin typeface="Georgia" pitchFamily="18" charset="0"/>
              </a:rPr>
              <a:t>institutional</a:t>
            </a:r>
            <a:r>
              <a:rPr lang="en-US" sz="2400" dirty="0">
                <a:latin typeface="Georgia" pitchFamily="18" charset="0"/>
              </a:rPr>
              <a:t>, policy and technological innovations that enhance the quality of life for poor and marginalized agrarian populations. </a:t>
            </a:r>
          </a:p>
        </p:txBody>
      </p:sp>
      <p:sp>
        <p:nvSpPr>
          <p:cNvPr id="7" name="Title 5"/>
          <p:cNvSpPr txBox="1">
            <a:spLocks/>
          </p:cNvSpPr>
          <p:nvPr/>
        </p:nvSpPr>
        <p:spPr bwMode="auto">
          <a:xfrm>
            <a:off x="3810000" y="0"/>
            <a:ext cx="5334000" cy="990600"/>
          </a:xfrm>
          <a:prstGeom prst="rect">
            <a:avLst/>
          </a:prstGeom>
          <a:noFill/>
          <a:ln w="9525">
            <a:noFill/>
            <a:miter lim="800000"/>
            <a:headEnd/>
            <a:tailEnd/>
          </a:ln>
        </p:spPr>
        <p:txBody>
          <a:bodyPr anchor="ctr"/>
          <a:lstStyle/>
          <a:p>
            <a:pPr eaLnBrk="0" hangingPunct="0">
              <a:defRPr/>
            </a:pPr>
            <a:r>
              <a:rPr lang="en-US" sz="3200" b="1" kern="0" dirty="0" smtClean="0">
                <a:solidFill>
                  <a:schemeClr val="bg1"/>
                </a:solidFill>
                <a:latin typeface="Georgia" pitchFamily="18" charset="0"/>
                <a:ea typeface="+mj-ea"/>
                <a:cs typeface="+mj-cs"/>
              </a:rPr>
              <a:t>Comparative advantage</a:t>
            </a:r>
            <a:endParaRPr lang="en-US" sz="3200" b="1" kern="0" dirty="0">
              <a:solidFill>
                <a:schemeClr val="bg1"/>
              </a:solidFill>
              <a:latin typeface="Georgia" pitchFamily="18" charset="0"/>
              <a:ea typeface="+mj-ea"/>
              <a:cs typeface="+mj-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5" descr="cu_logo_sml_150_ppt"/>
          <p:cNvPicPr>
            <a:picLocks noChangeAspect="1" noChangeArrowheads="1"/>
          </p:cNvPicPr>
          <p:nvPr/>
        </p:nvPicPr>
        <p:blipFill>
          <a:blip r:embed="rId2" cstate="print"/>
          <a:srcRect/>
          <a:stretch>
            <a:fillRect/>
          </a:stretch>
        </p:blipFill>
        <p:spPr bwMode="auto">
          <a:xfrm>
            <a:off x="0" y="0"/>
            <a:ext cx="9144000" cy="981075"/>
          </a:xfrm>
          <a:prstGeom prst="rect">
            <a:avLst/>
          </a:prstGeom>
          <a:noFill/>
          <a:ln w="9525">
            <a:noFill/>
            <a:miter lim="800000"/>
            <a:headEnd/>
            <a:tailEnd/>
          </a:ln>
        </p:spPr>
      </p:pic>
      <p:sp>
        <p:nvSpPr>
          <p:cNvPr id="8" name="TextBox 7"/>
          <p:cNvSpPr txBox="1">
            <a:spLocks noChangeArrowheads="1"/>
          </p:cNvSpPr>
          <p:nvPr/>
        </p:nvSpPr>
        <p:spPr bwMode="auto">
          <a:xfrm>
            <a:off x="152400" y="1143000"/>
            <a:ext cx="8991600" cy="5632311"/>
          </a:xfrm>
          <a:prstGeom prst="rect">
            <a:avLst/>
          </a:prstGeom>
          <a:noFill/>
          <a:ln w="9525">
            <a:noFill/>
            <a:miter lim="800000"/>
            <a:headEnd/>
            <a:tailEnd/>
          </a:ln>
        </p:spPr>
        <p:txBody>
          <a:bodyPr wrap="square">
            <a:spAutoFit/>
          </a:bodyPr>
          <a:lstStyle/>
          <a:p>
            <a:r>
              <a:rPr lang="en-US" sz="2400" b="1" u="sng" dirty="0" smtClean="0">
                <a:latin typeface="Georgia" pitchFamily="18" charset="0"/>
              </a:rPr>
              <a:t>Growing Heterogeneity, with Declining Average Quality</a:t>
            </a:r>
          </a:p>
          <a:p>
            <a:pPr>
              <a:buFontTx/>
              <a:buChar char="-"/>
            </a:pPr>
            <a:r>
              <a:rPr lang="en-US" sz="2400" dirty="0" smtClean="0">
                <a:latin typeface="Georgia" pitchFamily="18" charset="0"/>
              </a:rPr>
              <a:t> Much </a:t>
            </a:r>
            <a:r>
              <a:rPr lang="en-US" sz="2400" dirty="0">
                <a:latin typeface="Georgia" pitchFamily="18" charset="0"/>
              </a:rPr>
              <a:t>strong </a:t>
            </a:r>
            <a:r>
              <a:rPr lang="en-US" sz="2400" dirty="0" smtClean="0">
                <a:latin typeface="Georgia" pitchFamily="18" charset="0"/>
              </a:rPr>
              <a:t>CGIAR social science, especially where adequate core funding, critical mass, strong ties w/ARIs and NARS, and a </a:t>
            </a:r>
            <a:r>
              <a:rPr lang="en-US" sz="2400" dirty="0">
                <a:latin typeface="Georgia" pitchFamily="18" charset="0"/>
              </a:rPr>
              <a:t>local culture that prizes rigorous </a:t>
            </a:r>
            <a:r>
              <a:rPr lang="en-US" sz="2400" dirty="0" smtClean="0">
                <a:latin typeface="Georgia" pitchFamily="18" charset="0"/>
              </a:rPr>
              <a:t>research.  </a:t>
            </a:r>
          </a:p>
          <a:p>
            <a:pPr>
              <a:buFontTx/>
              <a:buChar char="-"/>
            </a:pPr>
            <a:endParaRPr lang="en-US" sz="2400" dirty="0" smtClean="0">
              <a:latin typeface="Georgia" pitchFamily="18" charset="0"/>
            </a:endParaRPr>
          </a:p>
          <a:p>
            <a:pPr>
              <a:buFontTx/>
              <a:buChar char="-"/>
            </a:pPr>
            <a:r>
              <a:rPr lang="en-US" sz="2400" dirty="0">
                <a:latin typeface="Georgia" pitchFamily="18" charset="0"/>
              </a:rPr>
              <a:t> </a:t>
            </a:r>
            <a:r>
              <a:rPr lang="en-US" sz="2400" dirty="0" smtClean="0">
                <a:latin typeface="Georgia" pitchFamily="18" charset="0"/>
              </a:rPr>
              <a:t>But much CGIAR social science is methodologically weak, w/ limited outputs of mediocre quality and little clear impact either on development outcomes or global research directions.</a:t>
            </a:r>
          </a:p>
          <a:p>
            <a:pPr>
              <a:buFontTx/>
              <a:buChar char="-"/>
            </a:pPr>
            <a:endParaRPr lang="en-US" sz="2400" dirty="0" smtClean="0">
              <a:latin typeface="Georgia" pitchFamily="18" charset="0"/>
            </a:endParaRPr>
          </a:p>
          <a:p>
            <a:pPr>
              <a:buFontTx/>
              <a:buChar char="-"/>
            </a:pPr>
            <a:r>
              <a:rPr lang="en-US" sz="2400" dirty="0" smtClean="0">
                <a:latin typeface="Georgia" pitchFamily="18" charset="0"/>
              </a:rPr>
              <a:t> Mismatch of new business model – restricted funding and short-term development impact oriented – but with old staffing model of PhD scientists.  Donors and management need to focus on quality rather than growth before mediocrity is locked in by hiring patterns and cultural transformation.</a:t>
            </a:r>
          </a:p>
          <a:p>
            <a:endParaRPr lang="en-US" sz="2400" dirty="0" smtClean="0"/>
          </a:p>
        </p:txBody>
      </p:sp>
      <p:sp>
        <p:nvSpPr>
          <p:cNvPr id="10" name="Title 5"/>
          <p:cNvSpPr txBox="1">
            <a:spLocks/>
          </p:cNvSpPr>
          <p:nvPr/>
        </p:nvSpPr>
        <p:spPr bwMode="auto">
          <a:xfrm>
            <a:off x="4953000" y="0"/>
            <a:ext cx="4191000" cy="990600"/>
          </a:xfrm>
          <a:prstGeom prst="rect">
            <a:avLst/>
          </a:prstGeom>
          <a:noFill/>
          <a:ln w="9525">
            <a:noFill/>
            <a:miter lim="800000"/>
            <a:headEnd/>
            <a:tailEnd/>
          </a:ln>
        </p:spPr>
        <p:txBody>
          <a:bodyPr anchor="ctr"/>
          <a:lstStyle/>
          <a:p>
            <a:pPr eaLnBrk="0" hangingPunct="0">
              <a:defRPr/>
            </a:pPr>
            <a:r>
              <a:rPr lang="en-US" sz="3200" b="1" kern="0" dirty="0" smtClean="0">
                <a:solidFill>
                  <a:schemeClr val="bg1"/>
                </a:solidFill>
                <a:latin typeface="Georgia" pitchFamily="18" charset="0"/>
                <a:ea typeface="+mj-ea"/>
                <a:cs typeface="+mj-cs"/>
              </a:rPr>
              <a:t>Panel Assessment</a:t>
            </a:r>
            <a:endParaRPr lang="en-US" sz="3200" b="1" kern="0" dirty="0">
              <a:solidFill>
                <a:schemeClr val="bg1"/>
              </a:solidFill>
              <a:latin typeface="Georgia" pitchFamily="18" charset="0"/>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5" descr="cu_logo_sml_150_ppt"/>
          <p:cNvPicPr>
            <a:picLocks noChangeAspect="1" noChangeArrowheads="1"/>
          </p:cNvPicPr>
          <p:nvPr/>
        </p:nvPicPr>
        <p:blipFill>
          <a:blip r:embed="rId2" cstate="print"/>
          <a:srcRect/>
          <a:stretch>
            <a:fillRect/>
          </a:stretch>
        </p:blipFill>
        <p:spPr bwMode="auto">
          <a:xfrm>
            <a:off x="0" y="0"/>
            <a:ext cx="9144000" cy="981075"/>
          </a:xfrm>
          <a:prstGeom prst="rect">
            <a:avLst/>
          </a:prstGeom>
          <a:noFill/>
          <a:ln w="9525">
            <a:noFill/>
            <a:miter lim="800000"/>
            <a:headEnd/>
            <a:tailEnd/>
          </a:ln>
        </p:spPr>
      </p:pic>
      <p:sp>
        <p:nvSpPr>
          <p:cNvPr id="8" name="TextBox 7"/>
          <p:cNvSpPr txBox="1">
            <a:spLocks noChangeArrowheads="1"/>
          </p:cNvSpPr>
          <p:nvPr/>
        </p:nvSpPr>
        <p:spPr bwMode="auto">
          <a:xfrm>
            <a:off x="304800" y="1143000"/>
            <a:ext cx="3733800" cy="4524315"/>
          </a:xfrm>
          <a:prstGeom prst="rect">
            <a:avLst/>
          </a:prstGeom>
          <a:noFill/>
          <a:ln w="9525">
            <a:noFill/>
            <a:miter lim="800000"/>
            <a:headEnd/>
            <a:tailEnd/>
          </a:ln>
        </p:spPr>
        <p:txBody>
          <a:bodyPr wrap="square">
            <a:spAutoFit/>
          </a:bodyPr>
          <a:lstStyle/>
          <a:p>
            <a:r>
              <a:rPr lang="en-US" sz="2400" b="1" u="sng" dirty="0" smtClean="0">
                <a:latin typeface="Georgia" pitchFamily="18" charset="0"/>
              </a:rPr>
              <a:t>Funding</a:t>
            </a:r>
            <a:r>
              <a:rPr lang="en-US" sz="2400" b="1" dirty="0" smtClean="0">
                <a:latin typeface="Georgia" pitchFamily="18" charset="0"/>
              </a:rPr>
              <a:t>:</a:t>
            </a:r>
          </a:p>
          <a:p>
            <a:r>
              <a:rPr lang="en-US" sz="2400" dirty="0" smtClean="0">
                <a:latin typeface="Georgia" pitchFamily="18" charset="0"/>
              </a:rPr>
              <a:t>Total real expenditures grew 69% 1985-2008, </a:t>
            </a:r>
          </a:p>
          <a:p>
            <a:r>
              <a:rPr lang="en-US" sz="2400" dirty="0" smtClean="0">
                <a:latin typeface="Georgia" pitchFamily="18" charset="0"/>
              </a:rPr>
              <a:t>but unrestricted fell 39%..  </a:t>
            </a:r>
          </a:p>
          <a:p>
            <a:endParaRPr lang="en-US" sz="2400" dirty="0" smtClean="0">
              <a:latin typeface="Georgia" pitchFamily="18" charset="0"/>
            </a:endParaRPr>
          </a:p>
          <a:p>
            <a:r>
              <a:rPr lang="en-US" sz="2400" dirty="0" smtClean="0">
                <a:latin typeface="Georgia" pitchFamily="18" charset="0"/>
              </a:rPr>
              <a:t>By 2007, only 4 </a:t>
            </a:r>
            <a:r>
              <a:rPr lang="en-US" sz="2400" dirty="0">
                <a:latin typeface="Georgia" pitchFamily="18" charset="0"/>
              </a:rPr>
              <a:t>Centers had </a:t>
            </a:r>
            <a:r>
              <a:rPr lang="en-US" sz="2400" dirty="0" smtClean="0">
                <a:latin typeface="Georgia" pitchFamily="18" charset="0"/>
              </a:rPr>
              <a:t>U/R &gt; 0.6; </a:t>
            </a:r>
            <a:r>
              <a:rPr lang="en-US" sz="2400" dirty="0">
                <a:latin typeface="Georgia" pitchFamily="18" charset="0"/>
              </a:rPr>
              <a:t>most </a:t>
            </a:r>
            <a:r>
              <a:rPr lang="en-US" sz="2400" dirty="0" smtClean="0">
                <a:latin typeface="Georgia" pitchFamily="18" charset="0"/>
              </a:rPr>
              <a:t>are </a:t>
            </a:r>
            <a:r>
              <a:rPr lang="en-US" sz="2400" dirty="0">
                <a:latin typeface="Georgia" pitchFamily="18" charset="0"/>
              </a:rPr>
              <a:t>0.4-0.5 </a:t>
            </a:r>
            <a:r>
              <a:rPr lang="en-US" sz="2400" dirty="0" smtClean="0">
                <a:latin typeface="Georgia" pitchFamily="18" charset="0"/>
              </a:rPr>
              <a:t>. </a:t>
            </a:r>
          </a:p>
          <a:p>
            <a:endParaRPr lang="en-US" sz="2400" dirty="0">
              <a:latin typeface="Georgia" pitchFamily="18" charset="0"/>
            </a:endParaRPr>
          </a:p>
          <a:p>
            <a:r>
              <a:rPr lang="en-US" sz="2400" dirty="0" smtClean="0">
                <a:latin typeface="Georgia" pitchFamily="18" charset="0"/>
              </a:rPr>
              <a:t>This implies staff only </a:t>
            </a:r>
          </a:p>
          <a:p>
            <a:r>
              <a:rPr lang="en-US" sz="2400" dirty="0" smtClean="0">
                <a:latin typeface="Georgia" pitchFamily="18" charset="0"/>
              </a:rPr>
              <a:t>30-40</a:t>
            </a:r>
            <a:r>
              <a:rPr lang="en-US" sz="2400" dirty="0">
                <a:latin typeface="Georgia" pitchFamily="18" charset="0"/>
              </a:rPr>
              <a:t>% core </a:t>
            </a:r>
            <a:r>
              <a:rPr lang="en-US" sz="2400" dirty="0" smtClean="0">
                <a:latin typeface="Georgia" pitchFamily="18" charset="0"/>
              </a:rPr>
              <a:t>funded. </a:t>
            </a:r>
          </a:p>
          <a:p>
            <a:r>
              <a:rPr lang="en-US" sz="2400" dirty="0" smtClean="0">
                <a:latin typeface="Georgia" pitchFamily="18" charset="0"/>
              </a:rPr>
              <a:t>Far too fragmented.</a:t>
            </a:r>
          </a:p>
        </p:txBody>
      </p:sp>
      <p:pic>
        <p:nvPicPr>
          <p:cNvPr id="69634" name="Picture 2"/>
          <p:cNvPicPr>
            <a:picLocks noChangeAspect="1" noChangeArrowheads="1"/>
          </p:cNvPicPr>
          <p:nvPr/>
        </p:nvPicPr>
        <p:blipFill>
          <a:blip r:embed="rId3" cstate="print"/>
          <a:srcRect/>
          <a:stretch>
            <a:fillRect/>
          </a:stretch>
        </p:blipFill>
        <p:spPr bwMode="auto">
          <a:xfrm>
            <a:off x="3733800" y="1981200"/>
            <a:ext cx="5410200" cy="3335252"/>
          </a:xfrm>
          <a:prstGeom prst="rect">
            <a:avLst/>
          </a:prstGeom>
          <a:noFill/>
          <a:ln w="9525">
            <a:noFill/>
            <a:miter lim="800000"/>
            <a:headEnd/>
            <a:tailEnd/>
          </a:ln>
          <a:effectLst/>
        </p:spPr>
      </p:pic>
      <p:sp>
        <p:nvSpPr>
          <p:cNvPr id="7" name="Title 5"/>
          <p:cNvSpPr txBox="1">
            <a:spLocks/>
          </p:cNvSpPr>
          <p:nvPr/>
        </p:nvSpPr>
        <p:spPr bwMode="auto">
          <a:xfrm>
            <a:off x="4953000" y="0"/>
            <a:ext cx="4191000" cy="990600"/>
          </a:xfrm>
          <a:prstGeom prst="rect">
            <a:avLst/>
          </a:prstGeom>
          <a:noFill/>
          <a:ln w="9525">
            <a:noFill/>
            <a:miter lim="800000"/>
            <a:headEnd/>
            <a:tailEnd/>
          </a:ln>
        </p:spPr>
        <p:txBody>
          <a:bodyPr anchor="ctr"/>
          <a:lstStyle/>
          <a:p>
            <a:pPr eaLnBrk="0" hangingPunct="0">
              <a:defRPr/>
            </a:pPr>
            <a:r>
              <a:rPr lang="en-US" sz="3200" b="1" kern="0" dirty="0" smtClean="0">
                <a:solidFill>
                  <a:schemeClr val="bg1"/>
                </a:solidFill>
                <a:latin typeface="Georgia" pitchFamily="18" charset="0"/>
                <a:ea typeface="+mj-ea"/>
                <a:cs typeface="+mj-cs"/>
              </a:rPr>
              <a:t>Panel Assessment</a:t>
            </a:r>
            <a:endParaRPr lang="en-US" sz="3200" b="1" kern="0" dirty="0">
              <a:solidFill>
                <a:schemeClr val="bg1"/>
              </a:solidFill>
              <a:latin typeface="Georgia" pitchFamily="18" charset="0"/>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5" descr="cu_logo_sml_150_ppt"/>
          <p:cNvPicPr>
            <a:picLocks noChangeAspect="1" noChangeArrowheads="1"/>
          </p:cNvPicPr>
          <p:nvPr/>
        </p:nvPicPr>
        <p:blipFill>
          <a:blip r:embed="rId2" cstate="print"/>
          <a:srcRect/>
          <a:stretch>
            <a:fillRect/>
          </a:stretch>
        </p:blipFill>
        <p:spPr bwMode="auto">
          <a:xfrm>
            <a:off x="0" y="0"/>
            <a:ext cx="9144000" cy="981075"/>
          </a:xfrm>
          <a:prstGeom prst="rect">
            <a:avLst/>
          </a:prstGeom>
          <a:noFill/>
          <a:ln w="9525">
            <a:noFill/>
            <a:miter lim="800000"/>
            <a:headEnd/>
            <a:tailEnd/>
          </a:ln>
        </p:spPr>
      </p:pic>
      <p:sp>
        <p:nvSpPr>
          <p:cNvPr id="8" name="TextBox 7"/>
          <p:cNvSpPr txBox="1">
            <a:spLocks noChangeArrowheads="1"/>
          </p:cNvSpPr>
          <p:nvPr/>
        </p:nvSpPr>
        <p:spPr bwMode="auto">
          <a:xfrm>
            <a:off x="228600" y="990600"/>
            <a:ext cx="8686800" cy="6370975"/>
          </a:xfrm>
          <a:prstGeom prst="rect">
            <a:avLst/>
          </a:prstGeom>
          <a:noFill/>
          <a:ln w="9525">
            <a:noFill/>
            <a:miter lim="800000"/>
            <a:headEnd/>
            <a:tailEnd/>
          </a:ln>
        </p:spPr>
        <p:txBody>
          <a:bodyPr wrap="square">
            <a:spAutoFit/>
          </a:bodyPr>
          <a:lstStyle/>
          <a:p>
            <a:r>
              <a:rPr lang="en-US" sz="2400" b="1" u="sng" dirty="0" smtClean="0">
                <a:latin typeface="Georgia" pitchFamily="18" charset="0"/>
              </a:rPr>
              <a:t>Staffing:</a:t>
            </a:r>
          </a:p>
          <a:p>
            <a:pPr>
              <a:buFontTx/>
              <a:buChar char="-"/>
            </a:pPr>
            <a:r>
              <a:rPr lang="en-US" sz="2400" dirty="0" smtClean="0">
                <a:latin typeface="Georgia" pitchFamily="18" charset="0"/>
              </a:rPr>
              <a:t>Total IRS grew 17% 1995-2008, but SS IRS nearly doubled, up to 26.7% of all CGIAR IRS in 2008, up from 17% in 1995.</a:t>
            </a:r>
          </a:p>
          <a:p>
            <a:pPr>
              <a:buFontTx/>
              <a:buChar char="-"/>
            </a:pPr>
            <a:endParaRPr lang="en-US" sz="2400" dirty="0" smtClean="0">
              <a:latin typeface="Georgia" pitchFamily="18" charset="0"/>
            </a:endParaRPr>
          </a:p>
          <a:p>
            <a:r>
              <a:rPr lang="en-US" sz="2400" dirty="0" smtClean="0">
                <a:latin typeface="Georgia" pitchFamily="18" charset="0"/>
              </a:rPr>
              <a:t>- SS very junior: more than 1/3 within 8 years of their Ph.D.</a:t>
            </a:r>
          </a:p>
          <a:p>
            <a:endParaRPr lang="en-US" sz="2400" dirty="0" smtClean="0">
              <a:latin typeface="Georgia" pitchFamily="18" charset="0"/>
            </a:endParaRPr>
          </a:p>
          <a:p>
            <a:r>
              <a:rPr lang="en-US" sz="2400" dirty="0" smtClean="0">
                <a:latin typeface="Georgia" pitchFamily="18" charset="0"/>
              </a:rPr>
              <a:t>- Economics heavy (60%); 8% have no SS graduate degree! </a:t>
            </a:r>
          </a:p>
          <a:p>
            <a:endParaRPr lang="en-US" sz="2400" dirty="0" smtClean="0">
              <a:latin typeface="Georgia" pitchFamily="18" charset="0"/>
            </a:endParaRPr>
          </a:p>
          <a:p>
            <a:r>
              <a:rPr lang="en-US" sz="2400" dirty="0" smtClean="0">
                <a:latin typeface="Georgia" pitchFamily="18" charset="0"/>
              </a:rPr>
              <a:t>- Concentrated at IFPRI (29%); most not at Centers’ HQs.</a:t>
            </a:r>
            <a:endParaRPr lang="en-US" sz="2400" dirty="0">
              <a:latin typeface="Georgia" pitchFamily="18" charset="0"/>
            </a:endParaRPr>
          </a:p>
          <a:p>
            <a:endParaRPr lang="en-US" sz="2400" dirty="0" smtClean="0">
              <a:latin typeface="Georgia" pitchFamily="18" charset="0"/>
            </a:endParaRPr>
          </a:p>
          <a:p>
            <a:pPr>
              <a:buFontTx/>
              <a:buChar char="-"/>
            </a:pPr>
            <a:r>
              <a:rPr lang="en-US" sz="2400" dirty="0" smtClean="0">
                <a:latin typeface="Georgia" pitchFamily="18" charset="0"/>
              </a:rPr>
              <a:t>Widespread morale problems, esp. in smaller Centers.</a:t>
            </a:r>
          </a:p>
          <a:p>
            <a:pPr>
              <a:buFontTx/>
              <a:buChar char="-"/>
            </a:pPr>
            <a:endParaRPr lang="en-US" sz="2400" dirty="0" smtClean="0">
              <a:latin typeface="Georgia" pitchFamily="18" charset="0"/>
            </a:endParaRPr>
          </a:p>
          <a:p>
            <a:pPr>
              <a:buFontTx/>
              <a:buChar char="-"/>
            </a:pPr>
            <a:r>
              <a:rPr lang="en-US" sz="2400" dirty="0" smtClean="0">
                <a:latin typeface="Georgia" pitchFamily="18" charset="0"/>
              </a:rPr>
              <a:t> Big recruitment/retention problems, esp. mid/senior level.</a:t>
            </a:r>
          </a:p>
          <a:p>
            <a:pPr>
              <a:buFontTx/>
              <a:buChar char="-"/>
            </a:pPr>
            <a:endParaRPr lang="en-US" sz="2400" dirty="0" smtClean="0">
              <a:latin typeface="Georgia" pitchFamily="18" charset="0"/>
            </a:endParaRPr>
          </a:p>
          <a:p>
            <a:pPr>
              <a:buFontTx/>
              <a:buChar char="-"/>
            </a:pPr>
            <a:r>
              <a:rPr lang="en-US" sz="2400" dirty="0" smtClean="0">
                <a:latin typeface="Georgia" pitchFamily="18" charset="0"/>
              </a:rPr>
              <a:t>Compensation globally uncompetitive at junior level, highly variable but generally competitive at more senior levels.</a:t>
            </a:r>
          </a:p>
          <a:p>
            <a:endParaRPr lang="en-US" sz="2400" dirty="0">
              <a:latin typeface="Georgia" pitchFamily="18" charset="0"/>
            </a:endParaRPr>
          </a:p>
        </p:txBody>
      </p:sp>
      <p:sp>
        <p:nvSpPr>
          <p:cNvPr id="6" name="Title 5"/>
          <p:cNvSpPr txBox="1">
            <a:spLocks/>
          </p:cNvSpPr>
          <p:nvPr/>
        </p:nvSpPr>
        <p:spPr bwMode="auto">
          <a:xfrm>
            <a:off x="4953000" y="0"/>
            <a:ext cx="4191000" cy="990600"/>
          </a:xfrm>
          <a:prstGeom prst="rect">
            <a:avLst/>
          </a:prstGeom>
          <a:noFill/>
          <a:ln w="9525">
            <a:noFill/>
            <a:miter lim="800000"/>
            <a:headEnd/>
            <a:tailEnd/>
          </a:ln>
        </p:spPr>
        <p:txBody>
          <a:bodyPr anchor="ctr"/>
          <a:lstStyle/>
          <a:p>
            <a:pPr eaLnBrk="0" hangingPunct="0">
              <a:defRPr/>
            </a:pPr>
            <a:r>
              <a:rPr lang="en-US" sz="3200" b="1" kern="0" dirty="0" smtClean="0">
                <a:solidFill>
                  <a:schemeClr val="bg1"/>
                </a:solidFill>
                <a:latin typeface="Georgia" pitchFamily="18" charset="0"/>
                <a:ea typeface="+mj-ea"/>
                <a:cs typeface="+mj-cs"/>
              </a:rPr>
              <a:t>Panel Assessment</a:t>
            </a:r>
            <a:endParaRPr lang="en-US" sz="3200" b="1" kern="0" dirty="0">
              <a:solidFill>
                <a:schemeClr val="bg1"/>
              </a:solidFill>
              <a:latin typeface="Georgia" pitchFamily="18" charset="0"/>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5" descr="cu_logo_sml_150_ppt"/>
          <p:cNvPicPr>
            <a:picLocks noChangeAspect="1" noChangeArrowheads="1"/>
          </p:cNvPicPr>
          <p:nvPr/>
        </p:nvPicPr>
        <p:blipFill>
          <a:blip r:embed="rId2" cstate="print"/>
          <a:srcRect/>
          <a:stretch>
            <a:fillRect/>
          </a:stretch>
        </p:blipFill>
        <p:spPr bwMode="auto">
          <a:xfrm>
            <a:off x="0" y="0"/>
            <a:ext cx="9144000" cy="981075"/>
          </a:xfrm>
          <a:prstGeom prst="rect">
            <a:avLst/>
          </a:prstGeom>
          <a:noFill/>
          <a:ln w="9525">
            <a:noFill/>
            <a:miter lim="800000"/>
            <a:headEnd/>
            <a:tailEnd/>
          </a:ln>
        </p:spPr>
      </p:pic>
      <p:sp>
        <p:nvSpPr>
          <p:cNvPr id="8" name="TextBox 7"/>
          <p:cNvSpPr txBox="1">
            <a:spLocks noChangeArrowheads="1"/>
          </p:cNvSpPr>
          <p:nvPr/>
        </p:nvSpPr>
        <p:spPr bwMode="auto">
          <a:xfrm>
            <a:off x="152400" y="1066800"/>
            <a:ext cx="8686800" cy="5632311"/>
          </a:xfrm>
          <a:prstGeom prst="rect">
            <a:avLst/>
          </a:prstGeom>
          <a:noFill/>
          <a:ln w="9525">
            <a:noFill/>
            <a:miter lim="800000"/>
            <a:headEnd/>
            <a:tailEnd/>
          </a:ln>
        </p:spPr>
        <p:txBody>
          <a:bodyPr wrap="square">
            <a:spAutoFit/>
          </a:bodyPr>
          <a:lstStyle/>
          <a:p>
            <a:r>
              <a:rPr lang="en-US" sz="2400" b="1" u="sng" dirty="0" smtClean="0">
                <a:latin typeface="Georgia" pitchFamily="18" charset="0"/>
              </a:rPr>
              <a:t>Pursuit and Measurement of Impact:</a:t>
            </a:r>
          </a:p>
          <a:p>
            <a:r>
              <a:rPr lang="en-US" sz="2400" dirty="0" smtClean="0">
                <a:latin typeface="Georgia" pitchFamily="18" charset="0"/>
              </a:rPr>
              <a:t>Impact is difficult to measure but apparent in CGIAR SS.</a:t>
            </a:r>
          </a:p>
          <a:p>
            <a:endParaRPr lang="en-US" sz="2400" dirty="0">
              <a:latin typeface="Georgia" pitchFamily="18" charset="0"/>
            </a:endParaRPr>
          </a:p>
          <a:p>
            <a:r>
              <a:rPr lang="en-US" sz="2400" dirty="0" smtClean="0">
                <a:latin typeface="Georgia" pitchFamily="18" charset="0"/>
              </a:rPr>
              <a:t>Key impacts come from ex ante IA for research prioritization.  But this has dwindled as demand for ex post IA has grown.  </a:t>
            </a:r>
          </a:p>
          <a:p>
            <a:endParaRPr lang="en-US" sz="2400" dirty="0">
              <a:latin typeface="Georgia" pitchFamily="18" charset="0"/>
            </a:endParaRPr>
          </a:p>
          <a:p>
            <a:r>
              <a:rPr lang="en-US" sz="2400" dirty="0" smtClean="0">
                <a:latin typeface="Georgia" pitchFamily="18" charset="0"/>
              </a:rPr>
              <a:t>Most CGIAR EPIA is poorly done – quantity trumping quality – and has low credibility with scientists and very limited impact on donor or management decisions.  </a:t>
            </a:r>
          </a:p>
          <a:p>
            <a:endParaRPr lang="en-US" sz="2400" dirty="0">
              <a:latin typeface="Georgia" pitchFamily="18" charset="0"/>
            </a:endParaRPr>
          </a:p>
          <a:p>
            <a:r>
              <a:rPr lang="en-US" sz="2400" dirty="0" smtClean="0">
                <a:latin typeface="Georgia" pitchFamily="18" charset="0"/>
              </a:rPr>
              <a:t>Centers’ perverse </a:t>
            </a:r>
            <a:r>
              <a:rPr lang="en-US" sz="2400" dirty="0">
                <a:latin typeface="Georgia" pitchFamily="18" charset="0"/>
              </a:rPr>
              <a:t>incentives for low quality EPIA have </a:t>
            </a:r>
            <a:r>
              <a:rPr lang="en-US" sz="2400" dirty="0" smtClean="0">
                <a:latin typeface="Georgia" pitchFamily="18" charset="0"/>
              </a:rPr>
              <a:t>trumped </a:t>
            </a:r>
            <a:r>
              <a:rPr lang="en-US" sz="2400" dirty="0">
                <a:latin typeface="Georgia" pitchFamily="18" charset="0"/>
              </a:rPr>
              <a:t>SPIA and </a:t>
            </a:r>
            <a:r>
              <a:rPr lang="en-US" sz="2400" dirty="0" smtClean="0">
                <a:latin typeface="Georgia" pitchFamily="18" charset="0"/>
              </a:rPr>
              <a:t>others’ </a:t>
            </a:r>
            <a:r>
              <a:rPr lang="en-US" sz="2400" dirty="0">
                <a:latin typeface="Georgia" pitchFamily="18" charset="0"/>
              </a:rPr>
              <a:t>efforts at </a:t>
            </a:r>
            <a:r>
              <a:rPr lang="en-US" sz="2400" dirty="0" smtClean="0">
                <a:latin typeface="Georgia" pitchFamily="18" charset="0"/>
              </a:rPr>
              <a:t>upgrading CGIAR EPIA.  </a:t>
            </a:r>
          </a:p>
          <a:p>
            <a:endParaRPr lang="en-US" sz="2400" dirty="0">
              <a:latin typeface="Georgia" pitchFamily="18" charset="0"/>
            </a:endParaRPr>
          </a:p>
          <a:p>
            <a:r>
              <a:rPr lang="en-US" sz="2400" dirty="0" smtClean="0">
                <a:latin typeface="Georgia" pitchFamily="18" charset="0"/>
              </a:rPr>
              <a:t>ILAC/IS concerns valid and important.  But System lacks skills for it and limited potential as a research tool.</a:t>
            </a:r>
            <a:endParaRPr lang="en-US" sz="2400" dirty="0">
              <a:latin typeface="Georgia" pitchFamily="18" charset="0"/>
            </a:endParaRPr>
          </a:p>
        </p:txBody>
      </p:sp>
      <p:sp>
        <p:nvSpPr>
          <p:cNvPr id="5" name="Title 5"/>
          <p:cNvSpPr txBox="1">
            <a:spLocks/>
          </p:cNvSpPr>
          <p:nvPr/>
        </p:nvSpPr>
        <p:spPr bwMode="auto">
          <a:xfrm>
            <a:off x="4953000" y="0"/>
            <a:ext cx="4191000" cy="990600"/>
          </a:xfrm>
          <a:prstGeom prst="rect">
            <a:avLst/>
          </a:prstGeom>
          <a:noFill/>
          <a:ln w="9525">
            <a:noFill/>
            <a:miter lim="800000"/>
            <a:headEnd/>
            <a:tailEnd/>
          </a:ln>
        </p:spPr>
        <p:txBody>
          <a:bodyPr anchor="ctr"/>
          <a:lstStyle/>
          <a:p>
            <a:pPr eaLnBrk="0" hangingPunct="0">
              <a:defRPr/>
            </a:pPr>
            <a:r>
              <a:rPr lang="en-US" sz="3200" b="1" kern="0" dirty="0" smtClean="0">
                <a:solidFill>
                  <a:schemeClr val="bg1"/>
                </a:solidFill>
                <a:latin typeface="Georgia" pitchFamily="18" charset="0"/>
                <a:ea typeface="+mj-ea"/>
                <a:cs typeface="+mj-cs"/>
              </a:rPr>
              <a:t>Panel Assessment</a:t>
            </a:r>
            <a:endParaRPr lang="en-US" sz="3200" b="1" kern="0" dirty="0">
              <a:solidFill>
                <a:schemeClr val="bg1"/>
              </a:solidFill>
              <a:latin typeface="Georgia" pitchFamily="18" charset="0"/>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5" descr="cu_logo_sml_150_ppt"/>
          <p:cNvPicPr>
            <a:picLocks noChangeAspect="1" noChangeArrowheads="1"/>
          </p:cNvPicPr>
          <p:nvPr/>
        </p:nvPicPr>
        <p:blipFill>
          <a:blip r:embed="rId2" cstate="print"/>
          <a:srcRect/>
          <a:stretch>
            <a:fillRect/>
          </a:stretch>
        </p:blipFill>
        <p:spPr bwMode="auto">
          <a:xfrm>
            <a:off x="0" y="0"/>
            <a:ext cx="9144000" cy="981075"/>
          </a:xfrm>
          <a:prstGeom prst="rect">
            <a:avLst/>
          </a:prstGeom>
          <a:noFill/>
          <a:ln w="9525">
            <a:noFill/>
            <a:miter lim="800000"/>
            <a:headEnd/>
            <a:tailEnd/>
          </a:ln>
        </p:spPr>
      </p:pic>
      <p:sp>
        <p:nvSpPr>
          <p:cNvPr id="8" name="TextBox 7"/>
          <p:cNvSpPr txBox="1">
            <a:spLocks noChangeArrowheads="1"/>
          </p:cNvSpPr>
          <p:nvPr/>
        </p:nvSpPr>
        <p:spPr bwMode="auto">
          <a:xfrm>
            <a:off x="228600" y="1143000"/>
            <a:ext cx="8686800" cy="5632311"/>
          </a:xfrm>
          <a:prstGeom prst="rect">
            <a:avLst/>
          </a:prstGeom>
          <a:noFill/>
          <a:ln w="9525">
            <a:noFill/>
            <a:miter lim="800000"/>
            <a:headEnd/>
            <a:tailEnd/>
          </a:ln>
        </p:spPr>
        <p:txBody>
          <a:bodyPr wrap="square">
            <a:spAutoFit/>
          </a:bodyPr>
          <a:lstStyle/>
          <a:p>
            <a:r>
              <a:rPr lang="en-US" sz="2400" b="1" u="sng" dirty="0" smtClean="0">
                <a:latin typeface="Georgia" pitchFamily="18" charset="0"/>
              </a:rPr>
              <a:t>Organization and Partnerships:</a:t>
            </a:r>
          </a:p>
          <a:p>
            <a:r>
              <a:rPr lang="en-US" sz="2400" dirty="0" smtClean="0">
                <a:latin typeface="Georgia" pitchFamily="18" charset="0"/>
              </a:rPr>
              <a:t>Some </a:t>
            </a:r>
            <a:r>
              <a:rPr lang="en-US" sz="2400" dirty="0">
                <a:latin typeface="Georgia" pitchFamily="18" charset="0"/>
              </a:rPr>
              <a:t>reorganization of CGIAR social science </a:t>
            </a:r>
            <a:r>
              <a:rPr lang="en-US" sz="2400" dirty="0" smtClean="0">
                <a:latin typeface="Georgia" pitchFamily="18" charset="0"/>
              </a:rPr>
              <a:t>is needed.  </a:t>
            </a:r>
          </a:p>
          <a:p>
            <a:pPr>
              <a:buFontTx/>
              <a:buChar char="-"/>
            </a:pPr>
            <a:r>
              <a:rPr lang="en-US" sz="2400" dirty="0" smtClean="0">
                <a:latin typeface="Georgia" pitchFamily="18" charset="0"/>
              </a:rPr>
              <a:t> Lack </a:t>
            </a:r>
            <a:r>
              <a:rPr lang="en-US" sz="2400" dirty="0">
                <a:latin typeface="Georgia" pitchFamily="18" charset="0"/>
              </a:rPr>
              <a:t>of critical </a:t>
            </a:r>
            <a:r>
              <a:rPr lang="en-US" sz="2400" dirty="0" smtClean="0">
                <a:latin typeface="Georgia" pitchFamily="18" charset="0"/>
              </a:rPr>
              <a:t>mass at most Centers. </a:t>
            </a:r>
          </a:p>
          <a:p>
            <a:pPr>
              <a:buFontTx/>
              <a:buChar char="-"/>
            </a:pPr>
            <a:endParaRPr lang="en-US" sz="2400" dirty="0" smtClean="0">
              <a:latin typeface="Georgia" pitchFamily="18" charset="0"/>
            </a:endParaRPr>
          </a:p>
          <a:p>
            <a:pPr>
              <a:buFontTx/>
              <a:buChar char="-"/>
            </a:pPr>
            <a:r>
              <a:rPr lang="en-US" sz="2400" dirty="0" smtClean="0">
                <a:latin typeface="Georgia" pitchFamily="18" charset="0"/>
              </a:rPr>
              <a:t> Excessive fragmentation of effort.  Management and culture see no boundaries (derives from growth orientation and restricted funding dependence).</a:t>
            </a:r>
          </a:p>
          <a:p>
            <a:pPr>
              <a:buFontTx/>
              <a:buChar char="-"/>
            </a:pPr>
            <a:endParaRPr lang="en-US" sz="2400" dirty="0" smtClean="0">
              <a:latin typeface="Georgia" pitchFamily="18" charset="0"/>
            </a:endParaRPr>
          </a:p>
          <a:p>
            <a:pPr>
              <a:buFontTx/>
              <a:buChar char="-"/>
            </a:pPr>
            <a:r>
              <a:rPr lang="en-US" sz="2400" dirty="0" smtClean="0">
                <a:latin typeface="Georgia" pitchFamily="18" charset="0"/>
              </a:rPr>
              <a:t> Matrix management essential … best of the bad options.</a:t>
            </a:r>
          </a:p>
          <a:p>
            <a:pPr>
              <a:buFontTx/>
              <a:buChar char="-"/>
            </a:pPr>
            <a:endParaRPr lang="en-US" sz="2400" dirty="0" smtClean="0">
              <a:latin typeface="Georgia" pitchFamily="18" charset="0"/>
            </a:endParaRPr>
          </a:p>
          <a:p>
            <a:pPr>
              <a:buFontTx/>
              <a:buChar char="-"/>
            </a:pPr>
            <a:r>
              <a:rPr lang="en-US" sz="2400" dirty="0" smtClean="0">
                <a:latin typeface="Georgia" pitchFamily="18" charset="0"/>
              </a:rPr>
              <a:t> Eroded quality of partnerships, especially with ARIs.  Increasingly transactional.  Limited inter-Center cooperation.</a:t>
            </a:r>
          </a:p>
          <a:p>
            <a:pPr>
              <a:buFontTx/>
              <a:buChar char="-"/>
            </a:pPr>
            <a:endParaRPr lang="en-US" sz="2400" dirty="0" smtClean="0">
              <a:latin typeface="Georgia" pitchFamily="18" charset="0"/>
            </a:endParaRPr>
          </a:p>
          <a:p>
            <a:pPr>
              <a:buFontTx/>
              <a:buChar char="-"/>
            </a:pPr>
            <a:r>
              <a:rPr lang="en-US" sz="2400" dirty="0" smtClean="0">
                <a:latin typeface="Georgia" pitchFamily="18" charset="0"/>
              </a:rPr>
              <a:t> Failure to seize available economies of scale (e.g., data mgmt, research methods, library support, etc.)</a:t>
            </a:r>
            <a:endParaRPr lang="en-US" sz="2400" dirty="0">
              <a:latin typeface="Georgia" pitchFamily="18" charset="0"/>
            </a:endParaRPr>
          </a:p>
        </p:txBody>
      </p:sp>
      <p:sp>
        <p:nvSpPr>
          <p:cNvPr id="5" name="Title 5"/>
          <p:cNvSpPr txBox="1">
            <a:spLocks/>
          </p:cNvSpPr>
          <p:nvPr/>
        </p:nvSpPr>
        <p:spPr bwMode="auto">
          <a:xfrm>
            <a:off x="4953000" y="0"/>
            <a:ext cx="4191000" cy="990600"/>
          </a:xfrm>
          <a:prstGeom prst="rect">
            <a:avLst/>
          </a:prstGeom>
          <a:noFill/>
          <a:ln w="9525">
            <a:noFill/>
            <a:miter lim="800000"/>
            <a:headEnd/>
            <a:tailEnd/>
          </a:ln>
        </p:spPr>
        <p:txBody>
          <a:bodyPr anchor="ctr"/>
          <a:lstStyle/>
          <a:p>
            <a:pPr eaLnBrk="0" hangingPunct="0">
              <a:defRPr/>
            </a:pPr>
            <a:r>
              <a:rPr lang="en-US" sz="3200" b="1" kern="0" dirty="0" smtClean="0">
                <a:solidFill>
                  <a:schemeClr val="bg1"/>
                </a:solidFill>
                <a:latin typeface="Georgia" pitchFamily="18" charset="0"/>
                <a:ea typeface="+mj-ea"/>
                <a:cs typeface="+mj-cs"/>
              </a:rPr>
              <a:t>Panel Assessment</a:t>
            </a:r>
            <a:endParaRPr lang="en-US" sz="3200" b="1" kern="0" dirty="0">
              <a:solidFill>
                <a:schemeClr val="bg1"/>
              </a:solidFill>
              <a:latin typeface="Georgia" pitchFamily="18" charset="0"/>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4562</TotalTime>
  <Words>1236</Words>
  <Application>Microsoft Office PowerPoint</Application>
  <PresentationFormat>On-screen Show (4:3)</PresentationFormat>
  <Paragraphs>171</Paragraphs>
  <Slides>17</Slides>
  <Notes>2</Notes>
  <HiddenSlides>0</HiddenSlides>
  <MMClips>0</MMClips>
  <ScaleCrop>false</ScaleCrop>
  <HeadingPairs>
    <vt:vector size="4" baseType="variant">
      <vt:variant>
        <vt:lpstr>Theme</vt:lpstr>
      </vt:variant>
      <vt:variant>
        <vt:i4>3</vt:i4>
      </vt:variant>
      <vt:variant>
        <vt:lpstr>Slide Titles</vt:lpstr>
      </vt:variant>
      <vt:variant>
        <vt:i4>17</vt:i4>
      </vt:variant>
    </vt:vector>
  </HeadingPairs>
  <TitlesOfParts>
    <vt:vector size="20" baseType="lpstr">
      <vt:lpstr>Default Design</vt:lpstr>
      <vt:lpstr>Custom Design</vt:lpstr>
      <vt:lpstr>1_Custom Design</vt:lpstr>
      <vt:lpstr>Slide 1</vt:lpstr>
      <vt:lpstr>Slide 2</vt:lpstr>
      <vt:lpstr>Great opportunities: 1) Demand for agricultural research is resurgent among donors and governments.  2) Renewed interest in empirical development research in the social sciences at the elite levels globally.  But, CGIAR has to be strategic: 3) Developing country university/NARS SS is weakened. 4) CGIAR is a modest-sized player: 310 IRS social scientists are a small fraction of the global research community. 5) Increasingly competitive landscape: NGOs, ARIs, World Bank, private firms and others play many of the roles CGIAR social science does. 6) Donors far more demanding, esp. of impact evidence.</vt:lpstr>
      <vt:lpstr>Slide 4</vt:lpstr>
      <vt:lpstr>Slide 5</vt:lpstr>
      <vt:lpstr>Slide 6</vt:lpstr>
      <vt:lpstr>Slide 7</vt:lpstr>
      <vt:lpstr>Slide 8</vt:lpstr>
      <vt:lpstr>Slide 9</vt:lpstr>
      <vt:lpstr>Slide 10</vt:lpstr>
      <vt:lpstr>Slide 11</vt:lpstr>
      <vt:lpstr>Global + local (“Glocal”) Solutions</vt:lpstr>
      <vt:lpstr>Global + local (“Glocal”) Solutions</vt:lpstr>
      <vt:lpstr>Global + local (“Glocal”) Solutions</vt:lpstr>
      <vt:lpstr>Global + local (“Glocal”) Solutions</vt:lpstr>
      <vt:lpstr>Global + local (“Glocal”) Solutions</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ANP</dc:creator>
  <cp:lastModifiedBy>vrp22</cp:lastModifiedBy>
  <cp:revision>150</cp:revision>
  <dcterms:created xsi:type="dcterms:W3CDTF">2001-03-15T21:53:34Z</dcterms:created>
  <dcterms:modified xsi:type="dcterms:W3CDTF">2009-09-11T15:55:54Z</dcterms:modified>
</cp:coreProperties>
</file>